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4" r:id="rId2"/>
    <p:sldId id="265" r:id="rId3"/>
    <p:sldId id="266" r:id="rId4"/>
    <p:sldId id="269" r:id="rId5"/>
    <p:sldId id="270" r:id="rId6"/>
    <p:sldId id="256" r:id="rId7"/>
    <p:sldId id="257" r:id="rId8"/>
    <p:sldId id="258" r:id="rId9"/>
    <p:sldId id="259" r:id="rId10"/>
    <p:sldId id="262" r:id="rId11"/>
    <p:sldId id="260" r:id="rId12"/>
    <p:sldId id="263"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E0C5EE6-04B3-4DE0-9E53-D6699D675EC3}"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0C5EE6-04B3-4DE0-9E53-D6699D675E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0C5EE6-04B3-4DE0-9E53-D6699D675E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0C5EE6-04B3-4DE0-9E53-D6699D675E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E0C5EE6-04B3-4DE0-9E53-D6699D675EC3}"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E0C5EE6-04B3-4DE0-9E53-D6699D675E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E0C5EE6-04B3-4DE0-9E53-D6699D675EC3}"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E0C5EE6-04B3-4DE0-9E53-D6699D675E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E0C5EE6-04B3-4DE0-9E53-D6699D675E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7341A2-9960-4B46-907C-F963CBDB9223}" type="datetimeFigureOut">
              <a:rPr lang="en-US" smtClean="0"/>
              <a:t>4/21/2015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E0C5EE6-04B3-4DE0-9E53-D6699D675E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667341A2-9960-4B46-907C-F963CBDB9223}" type="datetimeFigureOut">
              <a:rPr lang="en-US" smtClean="0"/>
              <a:t>4/21/2015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E0C5EE6-04B3-4DE0-9E53-D6699D675E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67341A2-9960-4B46-907C-F963CBDB9223}" type="datetimeFigureOut">
              <a:rPr lang="en-US" smtClean="0"/>
              <a:t>4/21/2015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E0C5EE6-04B3-4DE0-9E53-D6699D675EC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7772400" cy="2286000"/>
          </a:xfrm>
        </p:spPr>
        <p:txBody>
          <a:bodyPr/>
          <a:lstStyle/>
          <a:p>
            <a:r>
              <a:rPr lang="en-US" sz="5400" dirty="0" smtClean="0"/>
              <a:t>Economic transformations in the 1970s</a:t>
            </a:r>
            <a:endParaRPr lang="en-US" sz="5400" dirty="0"/>
          </a:p>
        </p:txBody>
      </p:sp>
    </p:spTree>
    <p:extLst>
      <p:ext uri="{BB962C8B-B14F-4D97-AF65-F5344CB8AC3E}">
        <p14:creationId xmlns:p14="http://schemas.microsoft.com/office/powerpoint/2010/main" val="103031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Stations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AutoShape 2" descr="data:image/jpeg;base64,/9j/4AAQSkZJRgABAQAAAQABAAD/2wCEAAkGBxQSEhUUEhQWFhQXFxgaFxgYGRYYHBgaHRgXHRkXFxcYHCggGBolHRgWITEiJSksLi4uFx8zODMsNygtLisBCgoKBQUFDgUFDisZExkrKysrKysrKysrKysrKysrKysrKysrKysrKysrKysrKysrKysrKysrKysrKysrKysrK//AABEIAOMA3gMBIgACEQEDEQH/xAAcAAAABwEBAAAAAAAAAAAAAAAAAgMEBQYHAQj/xABNEAABAwEFBQQFCAYHBgcAAAABAgMRAAQFEiExBkFRYXETIoGRMqGxwdEHFCNCUnKy8CQzYoKSwkNTk6LS4fEWNHN0g7MVJTVEY6PD/8QAFAEBAAAAAAAAAAAAAAAAAAAAAP/EABQRAQAAAAAAAAAAAAAAAAAAAAD/2gAMAwEAAhEDEQA/ANlBowNETXaA812aJNdmgPNdmk66DQHmuzUbeV7IYjtMgd+UDON9NG9qrMf6QeafjQT00JqLbv1hWjg/PSl03i2dFj10D2aE02FqR9tPmKUS6DoR5igWBoTRJrs0B5oTRJoUB5rs0nNdmgNNCaLQoDzQmiTQmgPNcxUWa5NAeaE0SaE0Bprs0Su0DVNGoiaNQdmhXKFB2u0Wu0FX28/VTww/9xNJKsbZ1bQf3U/Cltvf1B+6fUpFFSchQNlXSwdWkfwgeykjcVn/AKuOilj2GpGaFBHG5Wx6KnU9HF+80BdMaPvjqoH2pqSoCgYpsTw9G0r8UIPwpVItY0tIPVBH4VU7mgKBuLXbh9dlX9oPbNGF720aobV0UB7U04rhoE07RWka2eeikn3ilU7UOD0rM54AH2KogOcUoDQGG1yR6TLqeqV+5JpRO2Fn3kjqCPaBSU0k8MSVDkR6qCyWS1JcSFp0OlLVD7KLmyt/dT+FNS9B2hXKFB2aFcoUHaFcmhQNhRqKKNQChXa5QCa7XK6KCt7dj9HV9xf8tIMHup6D2U524H6Mr7jn4R8KY2UktIggHCnXPcOdBy9X1IZcWj0kpJHLn4CT4VVLouZVoQXhaCHZPEkHdiVMiauTzyUJKlEBIGZOkVXLwuJKUm02RzsyElWR7pEScJ3DkZHSgnLpbdS2A+oKXxHDcCd55xVYu02t5TnZvxgVEKJ3lWndPCrBs7eRtDQWod4EpVGhIjMdQRVYuuzWhTtoFncDcLOKcp7yo+qefnQWC4rydLi2LQB2iBMjeMuGW8GedNrdedq+crZYCVQAQCAMsKScyRvNOrjudbS1OvLxurESJMDKczqchu3VFXql35+QwoJcUgQTERgzGYP2aCeuZ60qKhaEJSIGEiMzOeijUY3tBaFKWG2AvAog4cXEgew1LXT2wRFoIK8R0j0YEaDjNVqwuWhD9oFmSlXfOIKjLvKjVQ4mgs912hxxJU4gtqxEYSDwEHPrSN1Xot491hcAwVSmPNUT4U8YdV2aC4IXAxDcDv3mjfOgAAMgNAMqB4tg0mEZ1FWu8iFRiwiJBMZ5mdeGWXOpWzuYkgkQYB86Bzsaf0ZI4ZeWXuqdqC2TeKm14jJC1iei1geqKnJoBXa5NCgFChXKDtdotdoG6aOKIKOKAUKFRt+Xy3ZkYl5nckESeYB3UBrZbsOQ86ZfPTxqs/7XNES426gcSkKHXuqn1UvZr8srpAQ+gKOgUcJ8lxNBO2xKX21NrJhQIkHMSIJE01bs3ZpSiZwpAnjAAmiAKG+aU7WcjQJ2mzpcSULEpIgj86Gq4rY7OEvqDZPokT7wD1irMDRpoELDY0soDaB3Rx1J3k8zTK67q7Bx5eMKDqpAiMPeUYJnPWpMmuRQGxVAXxddoVaA+wUAhAEqO/vA5EEaGp2uk5UENdqLaHE9uUFvOYwzoY0HGKZLstratDzjDaSlZ+sU6a6YgRnNWQGgFxQRl3u2peIPtpTphiM9ZmFHlTW976stnMOOArH1EStQ5GCAnxNS9taS4lSD9ZJE8JFZ0/YFMrLamuHMGemUdaCZO2s/qmI4FZHnCfjTZW2dqSdW88owGB5GT4moe1MhsjD6KvUd4nhTV8yCobiAOp/yoLxs5tkppCipKJK1E5mDJk4TuzJ41oVxXoLS0HAkpzIg8t45VkuzSUJ7+pGnBPBI57yedWf59zIoNDroqm2S+3EfWxJ3g5+vdVnu+3oeSFJPUbxQO6FcoUHa7Ra7QIpowoqaJaLQltJUshKRvNAdwkAwJMZDSTwndWB7WXtaFWlxbycK5I7PTDAAw8xl7TvrTLz2xmUtJKE71qMHwG721Sb9LFp9Nff0xHEd28kzQVAWvGj6QqVBgDKE/umk3W0gJUU4ioSDnpMaaCiXnYyyqJyMQoQZE8d8VN3Y4ktYZCk/VJ1BOo6TQPrkL7aApl5TY+wqCg8oVKY55GrZdG0Zc+jtDfZLB9ITgX0n0fMioeytgt4cojOpHZyzNLbjCleA5HUjly6UFkBowpJAG7SlE6igitn75NpSslARgUBkZnLXQRUtNVTYU5PjgtP81WffQMLBfHavus4cPZznM4oMaRlRLLfqHLQuz4VBScWZiFYeG/n4VGXF/v8Aa/H8QqBvZ1TVtcdSP1bgUehwj14o8aC33zfrdmU2lYUS4SBhjLMCTJGWfqNC/b3RZUhbmIgqw90AmYJ3kcKoO1NuL1pLic20lCEndvPrOI+FWL5Sf91SeDo/A5QTN7X83ZUpU6FQswMIB3A5yRVfvW/GLVh7Jaw7ICUlMBWeQkAkEk1aEpSpKcQCshqAd3OqvsNZ21B/EhCih7ukpBKeEEjLSgrd72lSQULEKB0gggjkdK6RDCNM1EnOeWdXba66kWhorIhxA7quRIlJjUVnCGzkmfScT4Qfz5UFrsjmBv8AeBy5QD7DUgi0z5/n21BWF36PPmDv5++l7EqSnX0jPSMvd66CzMOkHiKkLutxZckcdNxG/wA6iGTM+VKPGAg66g+7fw9lBptktKXEhSTkfVyNLVQ7hvctKznCdZ0PwNXlpwKAUkyDmDQKUKLXaBFx0JSVKMACSazDavaFS1lRyCckJ4ftHnVp2zvIJRgmAM1czuTWZ29qUSvNSsz4nIeAyoHSnUGCZVI31G3mEHcUmBB8wfdS93LSURlIy114RP5yrtrSCIMjqI4TyP8AlQV4DGl1tRlQGJs8SJkeI91NLrtQSpQkgQCQeO71e6nrycKziEEAkEad3M9DAPnUXaB9KCN7aJ+9n7o8qC73Gov9xKo45xlqc+lWnZdc2Vs8lfiVU3dybK5YUP2ZttOJKAVJQlKpCgFJVA1CpqB2UV+jIHArH99VBNtqmlEnOkRRwaCiXTeTtkU6Pm61hap0UmIKv2TOtWe4L6NpKwWi2UxqSZmeKRw9dS2KulVBW7pbIvC0mDBGRgwZKDrTdqzBy32ptXoraI9TRnwOfhVrUo0CaDPbyuss2EYx31PyeiUrSPYT+9Utt+jFY/30H1K+NWomklGgbWY9xH3U+wVVdhV961D/AOX/ABVbFGkFkDQDwFBy1jE2tO8pMdd3rrOrbZpUop1kEjiRvB51oQVVSv8AZwqMZZyCMvKgj7MqEmNaUYfwuDcDkeXOmVhtQUopX6XHcf8AOl3bKNcRj3dKCy2d2UgpMg5yBrPWnDjqsBAIJyUJ9dMO3ExnuyygZbzTplce+gUsbpOpHgBn4bqu+yttgdmdNU9d4rLXbUsNKU0spKCDOUEZ4sjlpVmuS8S80h0AhRmY4g6jPLSg0+uzTS7bX2raV79COBGtOqDEdrbW4oyojGVYonPfrwpraXe0aChGmY4ERIqMvValuEqUI0EZ0lZVAjs0ggKzGY1jgN5FAZFtShQVjACslAwRzy9dTCn06R3Tll3knwOh6VAoSMKmykEiSDxG/wDPWnd12gLGAoVI3g7uh/OdBy3Ng6ZyCB4gjOq5fbSgrtBoDB6QM/VVytVk7kyJneAD7YqAVm2+dQErid2WVBaPklvglNqsyj3VIbeQOCgtCFx1Ckfw1Y9lP1HRx0f/AGKqN+T7YNyztG22g4Vqb+jb3gKUnvrPMaJ5yeAk9lh9Erk87+M0Eyk0eiiupNBFObUWVJKS7BBIIwryIMH6vKuDaqyf1w/hX/hqtW3Yy0LcWoFqFLUoSo6FRInu86R/2HtPFr+I/wCGgtn+09l/rk+S/wDDR29o7KogB5JJIAHe1Om6qTbNkX2kKcWpoJSJJxn/AA5mou67Opx1tKBKioQOhknoIoNcWaaW62ttJxOrSgcVGJ5DielK3jaUtNrcVogFX+Q5zArK3VPW177TitBuSOA4JFBc3NsbHMF2OZQ5HnhqQZfS4kLbWlaToUkEHxFUy1/J66UyHm8X2YVE8MX+VVmw21+77QRBSQYcbOixl4TGih7JFBrOKKrm0qu+IiSmMwTvOkVP2e0JdQlxBlK0hQ6H3/CoHaAyqCCchA4/CgqK0HF3JyIlR3ngOVL2rtWT2b6VJWIJB3giQRxBBGddXOWcGcgkQARv59a2bbO7EOXakuJSXWm2ilRAkHuhSQeBkiKDPEODUb+P5yrqLRAM8p9dIIdy7sYid4UPVRLxfwt4FZKXkCAfHmdeFARSyLO6kj6uRHMxHKPfUxs2spYQmI3+vOomxgdn2SSZUIkpERvkKHCdeNTTLYTA3AQOQoLzsY6fpEk5ZEddD7vKrNVW2FaMOr3d1I65k+1NWqg81IsqCYAU4rfGnOkbfZ8IlCQ3hzxEjKNN+ZqRetDwTCWQ2OoHnwqr3k+VmFLEb4M0E++sqCHm8JBAMe0HxkUS0OwQ4khPEA6HeCahrofg9kCSlUxwBifXSqVhBUlfoK13nqOdBZ2bzSEghQIOgIBz8d9N3wBACSO1cSCMJSMyVK13QlXnTO6XW2c0KxIOpgYh4HT2VZJQ4n9ZM+iTGR3HiKDR7mvVL9gymUJCFTnmnDn0OtVrZo9x3/mHR/eqp3ftCuwrcRhxBaAlQnukZ4VJOemfrnlyx7ULbxhCUALcUszJgqMwCCMqDR6Mmq7s5tGLQrAoALAkRoqNcjoasKaBQKruKiTRS6ACo5BIJPQDOgo+3154nAwk91HeVzURkD0H4qlNh7r7Nrt1em56PJE/zHPoBVMs6TarQAdXXM+WIyfIT5VrKUhICRkAIA4AaCgr23L5FkI+0tAPnP8ALUV8nbIl5ZGYCEjoSon8I8qk9uEzZSeC0H1x76jfk8dzfRvhBH94H2igtq6onyn2AFDb4HeCsCjxBBKZ6EH+Kr6sVT/lKUPmfV1EeSvdNAn8ntoKrJhP9G4pPgYV/Mab7QWxKXSD6QAAGFRAH2jAz/ypP5Mj9A//AMUfgTUjeK095SgDuB38NetBVmWQtxMrMqIEwREmBA3Ca1/5Qr0wWNluCVPqbA4ADCok+rzrH2EHtQr6oUgn+NMSeuXjWubYrbNhs2P05bKNdyIVoNMx5igpTzYJJUBPL8zUepwLXEyU6TnE6z4AedO3Xm0tqIHezzChrumml22eBnqcz1586CRYSEiZmfX0inGOBiPgOPCkg2Tp66l7lu4PvNoIlMyegzPqoL7s1ZOyszaT6RGJXVWfsgeFSddNcoPNN8PKcH6tRUTvVA55VGtpQ2O8Wk8hKj6prra8S1KWSpU5Y5gmfs8KkmmG0jvDtHI9E6RuJEQlProK8u2qGYXO8EACOHjSlntSHe6uO03cFfA1Nu2AL9OOgGEDyzPiTSKrpT9WR40EYqzYTKMiN8xT+7b/AA2QhxsKHEA5H4Vxy7nOOLyB+BpuLMpHpYf3k5eegNBZLTYUvpBbxJWAcIIlKp0EzkOfOq8+VIUUKSUqG5QI389akrqvRTZwoM/se9PCltpb3NoSziCQpIV6OpGXHTMGgNsYD87aAOcmemFUzxJrVkGsg2afKbWxhUEntEggzmlUpImN81rqUGgUmoval7BZHiN6cP8AEQn31KpbPKmN/XOq0sloLCSSkyQToZ0FBSNgmcVqCj9RCleOSR+I1o1QWzOyyrIpalOheJIGSSIgzqSani3zoGV52Ptmlt5DEkgHnqD5xWY3TeSrG/iKTKZS4jQkTmOoInwrWw3zqEvnZazWhfaLUpCiIUUqQMXMyDnzoONbSWVacQfbHJSgkjqlWdZ98oW0SLRhaaMoQSoqzAUrQQDuAnrNXH/Y270+k6fF1A9gFGs2xt2LV3YcUM8PbFWQiZSDppQQey/6JYAteRdUVgcZEIHLupnxpo5efaw2lIxk93PI/e4CtCvG5mHk4XEYhuEqG7kazNi7HAt9TYUktLCUR945Z+kIAy30EzbrF2Vjc+0AlRIykhSTPTKn+117EqShU4G2UD+IyT6h/CKJfIUbE9i9LsVExlmEknpnS+2F3Bdls76BKlgtrEwIBUoK01gkeVBW2WAVEDiAd2Yz94zqasYG/Ubqa3TYSpRKu7P1TyEA4ulTaLKJ3RG7fQJYJ0q5bCWKMbp+4n2q9ifOquEREVfrAQyw2kDPCCepzP55UEtNAUzYtQjMjPSle3FB5keONwlqRvUogTzwp3U6YCRkAeJM5zznfUYp8ARSDVvyzOZJnz09VBZUuDjHX3RQDgHOqyu9J0zIGQGc8BHCkyp4nJKuJOhJPXQUFsRaEnQ04Q8nfnVQQ8v64IjfkJP7Z3dI86ct3lH1k+En1xQS9tuhBONo4F8M8MbxG7wo7zRNlwqbTKCmVAypMnP90jrrypCyW8EZH3U+u91SnEpGc5KG4id/TPzoLXshdjfYpUtCStC1YVEAlJyOR3Vak1BbLH6Nf/FV5Qmp5NBGbUWpbVmWttRSoFMERvUAdaoqtoLSf6dfgY9lXbbEfobnVH401UNkGELtKUuJCk4VEhQkZJOs0Ec9e751ed/tF/GrH8ndqUtb4WtSu6gjEoqjNXE86tzN22b6jTE8kNn3U4SylPopSn7oA9lAVwZHofZWIMtzGWfStxUMj0NYvdroS42o5BK0EnkFAk5UDhu6n9zDp/6a/wDDVn2LsL7doxOMuITgUJUkpG6NelTh26sZMdoocyhceyamGLWh1AW2tK0HQpMj/WgUJqNvJsQfA+un00wvdwpbWpKcRCSQmQJI3SchQQjqu1s7wAUO66jvCJhJEjiDxrtrfx3fZZMQEqEakltPxNMkXraFAp+apEgjvPt6aaCaeJu8ixWcLj6OELGuiBER0NAhd0KHeQcsiZMj/OpDso9EGN1MkJSqBmBwScvHLWnTacGRkgaHfHvoF7C3iWE56ifPP1TVoefJgcKirgs6VOglciD8NfGpl5pvFviN3hQFYMRS6388iDlRGmUHIAnXUx0pVuzJB7xT5/Cg89v3ShKULKseISRGSZ0H7W+m/YM/YT5R/rS71sKDgUmUE90jujl3MxnOoyzpu63iORI5RQHadSj0EhNBy3cTNMHGHBoqmymnOAoHT1pn8+0UiHOfkoimayU6keFLWYJXPHdNA8ZtOHOfzyq03Fd7qrM9a1qcaZQoJKkQVSSkR07yfOqqLJiTBEfnWrxcjtpU0mztqQjChK3O0SpQXi9FSUhUfV38AaCwfJ4oFlwhbjgLmIKcBBhSEERIGXqq3IqtbHNOJDqXVpWoLTBSnCAMMARPKrKigi9rx+hu/u/jTWZKOVbQg0wbuOzdr2yW04wSMvRxcSnQKHvoMjKSggwUnUHNJ6g/CrvsXtMp1XYPnEqDgWdTGqVcTGYPI1b71sSH2lNuAEEHM/VO5QO4isYsD5Q82pJzStJ/vCg2gisdvK4rQwsIcbV3jCSnvJUToEkb+WtbIrWo2z7QsLtKrMlcuJEngTvSDvUMiRz5GAzi1bEWxLePs0mBJQFAr8tCeQNROyl/KsdoSZPZLIS6ndByx8lJ1nhIrcMVef8AaVxC7TaC3GAuOYY0IxHMciZ86DdVU0vBMtrBBV3FZDU5HIczStjBDTeL0sCJ64RNB2gpOztmNlcU5Z7A+FLmcbjMZ55AqJ99WlNsFpsJdV3VSlQGRI72EjIQdTQsSlSZAAkYeYga8M5qAs1od+ZhpuAO2fxce484AB5z5UDpmwo1TE6k558ZE08U4ANJNV+xIwKjF3t4JMRwEVYrLhInz4HdQHua9w1aEhUAEZyBGZjzETWlFhI4GeVZDaT9IQmMI0MT6zWqXdZiEpxKnup8MhQOuxAGkmlPm6eAnoKbtpJMnUHLOcudKOpEZk+dB5ZvOwLQg9q4k6kCDiE6xupFi1haAT457xr8fHyf2xkqJNoCEhRJOGCoGfrFR8IFM3rqSqeyVhSdxBE8/wAig5Y0uPuBqztqccOiU5nrwA5nKnW1mz7thbR26h2zkENoMhA/aV9ZWWg8zVy2B2p7J5Fl+b2ZplxSUy3iK5MjE4tRlyTGsa1B/LB25thWpv6EZNrBCkkQkA4gcjloYM0Ge9mZzMdam7JdwKAk40ncYxIV4jSoXATpn1Ip8oP2WAru4gDhKknI5glIMpmdcqCxbP3GF2hCFLUlBOZxiDlkgBSYBz1nkBNXWzCLa4Ij9Gay6KUKzSx304kH6LEDwKz6jMVLWbaBSTOB5C4CZAB7uoTiO6g07Z4nG9nlKI5ZKmp5NVDYu2lwLUvIkJgmBI72fPWrSHRxHmKBjtXeTlnsy3Gkkq0Kv6sHVZG+PfJqgbP7Vu2UqiHEKMqSokSr7QVnBO/Wa1MLByMEHXSqle+wDLpKmHCyT9WAtHgmQU9AY5UEZfO363Wy2032WIQpWLEYOoT3RHX2VFbG3WbTaUZdxshazyBlKepIjoDU1ZPk2VP0tqBTwQ2QfNSyB5Grrdd2tWZvs2U4UzJOpUeKjvNArbmitC0pWUKUkgLTEpJHpCd4rC77ul+xu4XAUqBlCwTCv2kK4+sVvJVTe2uMqThe7NSDuWUwfBVBiL20lscQW12lwoIgiQJHAqAxEdTUpsVsuq1OJWoQwggqP2iP6NPGd/Ac4rQU3VdmIw3ZipPpAKBw9UYoGh1G6njF+2ZSPonEFKe73MwDwhIyoJBdILiaiGdq7M40p1twqbSFEkIWPREmApIJpgNsWVKYCEOq7ckIISmMjBJlQIjXTSg5shaVrYlxRUsOOJJOvdWQPVFJ2Jshp0JICk2p+JEjvLxQRwhVR2yt8IQlxKgoYn3VjTIKVIBz1o7VsKHXVJIUhxSlAGe6VJSJyOeaRkedA+dbKhIA5jQg8Qd9KsWvChUjvAFQA4gf6VEovCD3wpPCBKeWEjQddOdGftiVNOiYPZrhUgGcJ4wRQObskEhatTImcpzIk8/bVjNqezhagNwz8KzTZ60FSO84pXVSiR1k1qF0pKm0pScsM5mT5nPjQHslvtQBhXnnvpf/AMStEZka6yKTbxKSQAmZ1n2UcKVklSdPb1FBjC7Y0TMpnp8BSZtjXEfwn4Vtzdw2Qf8AtmP7NB9op/ZrBZ06MMj/AKaPhQYD87Z3ET90/CjJtjfAfwH4V6LbZb3NtjolPuFLBI+yPIUHnAPI+yfBB+FG7dMgYFSdB2apPGBGdejFAxwqPVYsCw6heFYnWDrqNxmgwFy3oRkoKB4FMGeh30om14sghajwCST5CtzRfYVCbQhCkqkYjhV1kSYHjVHtFjbYvBpDKQhvsnwkZ6Y0nOcz40FFXaSBJbeAGpLagB1JFBNq9EhDxxejDau990/W36cDWnW2yJdbU25OFQIUAYy67qNYLuQ0hCEDut+iDmRrnJzmCR40GYJtZJIS28VDUBCiR94DMeNHZtxVOBDyoMHChZg8DGh61qLNjbQpS0oSlazK1AAFX3jqaUYsqGwezQlOIyrCkJxHiY1OtBlbF4qVOBLyoMHChaoPA4dDSybe79m0/wBm7l6q1JCeAj1eyjQd5oMpXb3Dqm0c5bd+FIh8ZAtrgafQry6dzKtbKaMmgyNduSMU4hizUS2sTrmThz1OZ40mL1bTIDhE6jvieuWda88iQQoSk5EHMEHcQciKTNnSRGFJAyAgQBwAjKgyZi80JTgQvCnPujEBnrkMs6VZvpKMGFxAwEqRMd0qBCiJG8E+daVaLmYWCFMt5iJwJBz4KAkHmKUsthbaSEIQAkAbtd0k7zzNBlALM4gsAkkkhZEknhMU7atiNzg/iFXK6LGk2u0lTQEKGEmCDMypI+r3SkcdKl7hsrfz91K20EFpowUpIH60ZAjkKDOHAleXaHwUKO2ykAiVGQRmrlW5PXPZCkk2dnIz+rRn6qYvbPWOc7JZynWcCQemX5zoMXst3JRopZHUfCrXZdpA2ylvsZKZ7+Mgnwg1c7PsdYzrZ24VMYcQ9iqZ2zYmyKSqGcBiAQpcpPEAmPOaCAG1LUCGFgjfjB9WEUsNsEZS2vIR6Q89apds2Ut6VqShsqAURl2YynImVbxB8aQGzV5f1K/4m/8AFQbSXKMlVF60kE+BoHiHOZp40+KiUg8fXS4McPOglomkXGAdR05U0atZGVLptfGgStViC8joPsgD1mqDe7IReNnAnS0DPXRJ3Vo6XOdZ7tRleVn+88PNkGglUilBSSaWFB1Qo5TXBStAQCkFW5lJCS62FEgAFaZJ3ACZmq3t7tH2COwaP0yx3iPqIP8AMd3DM8Kzu6AEvskbnWvxpoNwHOoy+7/ZsmDtcXfxYcKZ9GJ3iPSFSyk1n/yp+lZhyd//ACoHr/yh2fQNPH+AfzUzd+UdI9GzqP3lgexJqP2c2L+dNB0vYASoAYMRyMTOIc6nG/k0Z+s+6egQn2g0DrZXahVscWhTSUYUhQhRVOccBViio249mGbIpSmysqUnCcZBykHQJHCpY0EDYABbrRpKkNE5ZwAACTvGZgboPEVL3MIvJPNhPmFrH81RqMredYLA3iJxDROswNdMgKkrFleNn/abWPJxv40F1tDAiFZzupo8wSCN2ojcR7NBUyU0kWQcs6COsWEEiDPidf8ASk7TZ1EkbpHDODpUkbMEglKRijU/HhTJVkcwqUsyrXC2PZO+ghXWVBwmDBk4yfDf0o9jxH0jGWmXhUpZrEpSZMpJGh1HCYJE1IJs4A+NBWUHKuqGlChQGcEEAUFjOhQoCkZV1ScqFCgWiCnrVH2r/wDULL/xHP8AsUKFBLoFKoFChQK0oKFCgwe32hTji1rJUtSiSTvOdO3Ggi1YU5JS+ABwAXlmaFCg26fbWffKh6dn+657W6FCgiLXfj9nsdmSy4UBXaYoCZ/WK+tEjwNQovq0g4haHsWefaL+NChQa3sZbFv2Npx1WJagZMATBI3CKljQoUEMsf8AmCP+WV+Mb6eKMW6yHk77W65QoNAS4ZOfClCaFCgPXIrtCgIo0FGhQo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s://edgeofthewest.files.wordpress.com/2008/01/m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14" y="2209800"/>
            <a:ext cx="3869103" cy="39433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fact.org/wp-content/uploads/2013/09/gas-crisis-limit-10-gallons-628x3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219" y="3352799"/>
            <a:ext cx="4981926"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3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a:t>
            </a:r>
          </a:p>
        </p:txBody>
      </p:sp>
      <p:sp>
        <p:nvSpPr>
          <p:cNvPr id="3" name="Content Placeholder 2"/>
          <p:cNvSpPr>
            <a:spLocks noGrp="1"/>
          </p:cNvSpPr>
          <p:nvPr>
            <p:ph idx="1"/>
          </p:nvPr>
        </p:nvSpPr>
        <p:spPr>
          <a:xfrm>
            <a:off x="457200" y="1600200"/>
            <a:ext cx="3886200" cy="4525963"/>
          </a:xfrm>
        </p:spPr>
        <p:txBody>
          <a:bodyPr/>
          <a:lstStyle/>
          <a:p>
            <a:pPr marL="0" indent="0">
              <a:buNone/>
            </a:pPr>
            <a:r>
              <a:rPr lang="en-US" dirty="0"/>
              <a:t>The </a:t>
            </a:r>
            <a:r>
              <a:rPr lang="en-US" dirty="0" smtClean="0"/>
              <a:t>energy crisis led </a:t>
            </a:r>
            <a:r>
              <a:rPr lang="en-US" dirty="0"/>
              <a:t>to </a:t>
            </a:r>
            <a:r>
              <a:rPr lang="en-US" dirty="0" smtClean="0"/>
              <a:t>a fundamental reevaluation </a:t>
            </a:r>
            <a:r>
              <a:rPr lang="en-US" dirty="0"/>
              <a:t>of </a:t>
            </a:r>
            <a:r>
              <a:rPr lang="en-US" dirty="0" smtClean="0"/>
              <a:t>the typical American’s lifestyle.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95400"/>
            <a:ext cx="452753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79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cities and suburbs throughout America, fuel efficiency and conservation of energy were </a:t>
            </a:r>
            <a:r>
              <a:rPr lang="en-US" dirty="0" smtClean="0"/>
              <a:t>emphasized</a:t>
            </a:r>
          </a:p>
          <a:p>
            <a:r>
              <a:rPr lang="en-US" dirty="0" smtClean="0"/>
              <a:t>The </a:t>
            </a:r>
            <a:r>
              <a:rPr lang="en-US" dirty="0"/>
              <a:t>energy crisis also contributed to a new awareness of the environmental impact of America’s past energy </a:t>
            </a:r>
            <a:r>
              <a:rPr lang="en-US" dirty="0" smtClean="0"/>
              <a:t>consumption</a:t>
            </a:r>
          </a:p>
          <a:p>
            <a:r>
              <a:rPr lang="en-US" dirty="0" smtClean="0"/>
              <a:t>In </a:t>
            </a:r>
            <a:r>
              <a:rPr lang="en-US" dirty="0"/>
              <a:t>conclusion, as a result of the OPEC Oil Embargo of 1973, citizens and government officials were made aware of their impacts on the environment and the economy in their efforts towards expansion and industrialization for energy</a:t>
            </a:r>
          </a:p>
        </p:txBody>
      </p:sp>
    </p:spTree>
    <p:extLst>
      <p:ext uri="{BB962C8B-B14F-4D97-AF65-F5344CB8AC3E}">
        <p14:creationId xmlns:p14="http://schemas.microsoft.com/office/powerpoint/2010/main" val="72498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0" b="-6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Environmentalism</a:t>
            </a:r>
            <a:endParaRPr lang="en-US" dirty="0"/>
          </a:p>
        </p:txBody>
      </p:sp>
      <p:sp>
        <p:nvSpPr>
          <p:cNvPr id="3" name="Content Placeholder 2"/>
          <p:cNvSpPr>
            <a:spLocks noGrp="1"/>
          </p:cNvSpPr>
          <p:nvPr>
            <p:ph idx="1"/>
          </p:nvPr>
        </p:nvSpPr>
        <p:spPr>
          <a:xfrm>
            <a:off x="914400" y="1783560"/>
            <a:ext cx="8001000" cy="4572000"/>
          </a:xfrm>
        </p:spPr>
        <p:txBody>
          <a:bodyPr/>
          <a:lstStyle/>
          <a:p>
            <a:pPr marL="525780" lvl="1" indent="-457200">
              <a:spcBef>
                <a:spcPts val="700"/>
              </a:spcBef>
              <a:buClr>
                <a:schemeClr val="tx2"/>
              </a:buClr>
              <a:buSzPct val="95000"/>
            </a:pPr>
            <a:r>
              <a:rPr lang="en-US" altLang="en-US" dirty="0" smtClean="0">
                <a:latin typeface="Arial" pitchFamily="34" charset="0"/>
                <a:cs typeface="Arial" pitchFamily="34" charset="0"/>
              </a:rPr>
              <a:t>Congress </a:t>
            </a:r>
            <a:r>
              <a:rPr lang="en-US" altLang="en-US" dirty="0">
                <a:latin typeface="Arial" pitchFamily="34" charset="0"/>
                <a:cs typeface="Arial" pitchFamily="34" charset="0"/>
              </a:rPr>
              <a:t>passed the National Environmental Policy Act (1970), which created the </a:t>
            </a:r>
            <a:r>
              <a:rPr lang="en-US" altLang="en-US" dirty="0" smtClean="0">
                <a:latin typeface="Arial" pitchFamily="34" charset="0"/>
                <a:cs typeface="Arial" pitchFamily="34" charset="0"/>
              </a:rPr>
              <a:t>EPA</a:t>
            </a:r>
          </a:p>
          <a:p>
            <a:pPr marL="525780" lvl="1" indent="-457200">
              <a:spcBef>
                <a:spcPts val="700"/>
              </a:spcBef>
              <a:buClr>
                <a:schemeClr val="tx2"/>
              </a:buClr>
              <a:buSzPct val="95000"/>
            </a:pPr>
            <a:r>
              <a:rPr lang="en-US" altLang="en-US" dirty="0" smtClean="0">
                <a:latin typeface="Arial" pitchFamily="34" charset="0"/>
                <a:cs typeface="Arial" pitchFamily="34" charset="0"/>
              </a:rPr>
              <a:t>Clean </a:t>
            </a:r>
            <a:r>
              <a:rPr lang="en-US" altLang="en-US" dirty="0">
                <a:latin typeface="Arial" pitchFamily="34" charset="0"/>
                <a:cs typeface="Arial" pitchFamily="34" charset="0"/>
              </a:rPr>
              <a:t>Air Act (</a:t>
            </a:r>
            <a:r>
              <a:rPr lang="en-US" altLang="en-US" dirty="0" smtClean="0">
                <a:latin typeface="Arial" pitchFamily="34" charset="0"/>
                <a:cs typeface="Arial" pitchFamily="34" charset="0"/>
              </a:rPr>
              <a:t>1970)</a:t>
            </a:r>
          </a:p>
          <a:p>
            <a:pPr marL="525780" lvl="1" indent="-457200">
              <a:spcBef>
                <a:spcPts val="700"/>
              </a:spcBef>
              <a:buClr>
                <a:schemeClr val="tx2"/>
              </a:buClr>
              <a:buSzPct val="95000"/>
            </a:pPr>
            <a:r>
              <a:rPr lang="en-US" altLang="en-US" dirty="0" smtClean="0">
                <a:latin typeface="Arial" pitchFamily="34" charset="0"/>
                <a:cs typeface="Arial" pitchFamily="34" charset="0"/>
              </a:rPr>
              <a:t>Occupational </a:t>
            </a:r>
            <a:r>
              <a:rPr lang="en-US" altLang="en-US" dirty="0">
                <a:latin typeface="Arial" pitchFamily="34" charset="0"/>
                <a:cs typeface="Arial" pitchFamily="34" charset="0"/>
              </a:rPr>
              <a:t>Health and Safety Act (</a:t>
            </a:r>
            <a:r>
              <a:rPr lang="en-US" altLang="en-US" dirty="0" smtClean="0">
                <a:latin typeface="Arial" pitchFamily="34" charset="0"/>
                <a:cs typeface="Arial" pitchFamily="34" charset="0"/>
              </a:rPr>
              <a:t>1970)</a:t>
            </a:r>
          </a:p>
          <a:p>
            <a:pPr marL="525780" lvl="1" indent="-457200">
              <a:spcBef>
                <a:spcPts val="700"/>
              </a:spcBef>
              <a:buClr>
                <a:schemeClr val="tx2"/>
              </a:buClr>
              <a:buSzPct val="95000"/>
            </a:pPr>
            <a:r>
              <a:rPr lang="en-US" altLang="en-US" dirty="0" smtClean="0">
                <a:latin typeface="Arial" pitchFamily="34" charset="0"/>
                <a:cs typeface="Arial" pitchFamily="34" charset="0"/>
              </a:rPr>
              <a:t>Water </a:t>
            </a:r>
            <a:r>
              <a:rPr lang="en-US" altLang="en-US" dirty="0">
                <a:latin typeface="Arial" pitchFamily="34" charset="0"/>
                <a:cs typeface="Arial" pitchFamily="34" charset="0"/>
              </a:rPr>
              <a:t>Pollution Control Act (</a:t>
            </a:r>
            <a:r>
              <a:rPr lang="en-US" altLang="en-US" dirty="0" smtClean="0">
                <a:latin typeface="Arial" pitchFamily="34" charset="0"/>
                <a:cs typeface="Arial" pitchFamily="34" charset="0"/>
              </a:rPr>
              <a:t>1972)</a:t>
            </a:r>
          </a:p>
          <a:p>
            <a:pPr marL="525780" lvl="1" indent="-457200">
              <a:spcBef>
                <a:spcPts val="700"/>
              </a:spcBef>
              <a:buClr>
                <a:schemeClr val="tx2"/>
              </a:buClr>
              <a:buSzPct val="95000"/>
            </a:pPr>
            <a:r>
              <a:rPr lang="en-US" altLang="en-US" dirty="0" smtClean="0">
                <a:latin typeface="Arial" pitchFamily="34" charset="0"/>
                <a:cs typeface="Arial" pitchFamily="34" charset="0"/>
              </a:rPr>
              <a:t>Endangered </a:t>
            </a:r>
            <a:r>
              <a:rPr lang="en-US" altLang="en-US" dirty="0">
                <a:latin typeface="Arial" pitchFamily="34" charset="0"/>
                <a:cs typeface="Arial" pitchFamily="34" charset="0"/>
              </a:rPr>
              <a:t>Species Act (</a:t>
            </a:r>
            <a:r>
              <a:rPr lang="en-US" altLang="en-US" dirty="0" smtClean="0">
                <a:latin typeface="Arial" pitchFamily="34" charset="0"/>
                <a:cs typeface="Arial" pitchFamily="34" charset="0"/>
              </a:rPr>
              <a:t>1973)</a:t>
            </a:r>
          </a:p>
          <a:p>
            <a:pPr marL="525780" lvl="1" indent="-457200">
              <a:spcBef>
                <a:spcPts val="700"/>
              </a:spcBef>
              <a:buClr>
                <a:schemeClr val="tx2"/>
              </a:buClr>
              <a:buSzPct val="95000"/>
            </a:pPr>
            <a:r>
              <a:rPr lang="en-US" dirty="0" smtClean="0">
                <a:latin typeface="Arial" pitchFamily="34" charset="0"/>
                <a:cs typeface="Arial" pitchFamily="34" charset="0"/>
              </a:rPr>
              <a:t>Corporations and workers vs. Environmentalists</a:t>
            </a:r>
            <a:endParaRPr lang="en-US" dirty="0"/>
          </a:p>
        </p:txBody>
      </p:sp>
    </p:spTree>
    <p:extLst>
      <p:ext uri="{BB962C8B-B14F-4D97-AF65-F5344CB8AC3E}">
        <p14:creationId xmlns:p14="http://schemas.microsoft.com/office/powerpoint/2010/main" val="270420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4150"/>
            <a:ext cx="7772400" cy="914400"/>
          </a:xfrm>
        </p:spPr>
        <p:txBody>
          <a:bodyPr/>
          <a:lstStyle/>
          <a:p>
            <a:r>
              <a:rPr lang="en-US" dirty="0" smtClean="0"/>
              <a:t>Nuclear Power</a:t>
            </a:r>
            <a:endParaRPr lang="en-US" dirty="0"/>
          </a:p>
        </p:txBody>
      </p:sp>
      <p:sp>
        <p:nvSpPr>
          <p:cNvPr id="3" name="Content Placeholder 2"/>
          <p:cNvSpPr>
            <a:spLocks noGrp="1"/>
          </p:cNvSpPr>
          <p:nvPr>
            <p:ph idx="1"/>
          </p:nvPr>
        </p:nvSpPr>
        <p:spPr>
          <a:xfrm>
            <a:off x="382155" y="762000"/>
            <a:ext cx="3961245" cy="5791200"/>
          </a:xfrm>
        </p:spPr>
        <p:txBody>
          <a:bodyPr>
            <a:normAutofit lnSpcReduction="10000"/>
          </a:bodyPr>
          <a:lstStyle/>
          <a:p>
            <a:pPr marL="525780" lvl="1" indent="-457200">
              <a:spcBef>
                <a:spcPts val="700"/>
              </a:spcBef>
              <a:buClr>
                <a:schemeClr val="tx2"/>
              </a:buClr>
              <a:buSzPct val="95000"/>
            </a:pPr>
            <a:r>
              <a:rPr lang="en-US" altLang="en-US" dirty="0">
                <a:latin typeface="Arial" pitchFamily="34" charset="0"/>
                <a:cs typeface="Arial" pitchFamily="34" charset="0"/>
              </a:rPr>
              <a:t>Initially viewed as an alternative to coal and/or </a:t>
            </a:r>
            <a:r>
              <a:rPr lang="en-US" altLang="en-US" dirty="0" smtClean="0">
                <a:latin typeface="Arial" pitchFamily="34" charset="0"/>
                <a:cs typeface="Arial" pitchFamily="34" charset="0"/>
              </a:rPr>
              <a:t>oil </a:t>
            </a:r>
          </a:p>
          <a:p>
            <a:pPr marL="525780" lvl="1" indent="-457200">
              <a:spcBef>
                <a:spcPts val="700"/>
              </a:spcBef>
              <a:buClr>
                <a:schemeClr val="tx2"/>
              </a:buClr>
              <a:buSzPct val="95000"/>
            </a:pPr>
            <a:r>
              <a:rPr lang="en-US" altLang="en-US" dirty="0" smtClean="0">
                <a:latin typeface="Arial" pitchFamily="34" charset="0"/>
                <a:cs typeface="Arial" pitchFamily="34" charset="0"/>
              </a:rPr>
              <a:t>environmentalists </a:t>
            </a:r>
            <a:r>
              <a:rPr lang="en-US" altLang="en-US" dirty="0">
                <a:latin typeface="Arial" pitchFamily="34" charset="0"/>
                <a:cs typeface="Arial" pitchFamily="34" charset="0"/>
              </a:rPr>
              <a:t>cautioned the catastrophic ramifications of a meltdown, including radioactive </a:t>
            </a:r>
            <a:r>
              <a:rPr lang="en-US" altLang="en-US" dirty="0" smtClean="0">
                <a:latin typeface="Arial" pitchFamily="34" charset="0"/>
                <a:cs typeface="Arial" pitchFamily="34" charset="0"/>
              </a:rPr>
              <a:t>wastes</a:t>
            </a:r>
          </a:p>
          <a:p>
            <a:pPr marL="525780" lvl="1" indent="-457200">
              <a:spcBef>
                <a:spcPts val="700"/>
              </a:spcBef>
              <a:buClr>
                <a:schemeClr val="tx2"/>
              </a:buClr>
              <a:buSzPct val="95000"/>
            </a:pPr>
            <a:r>
              <a:rPr lang="en-US" altLang="en-US" dirty="0" smtClean="0">
                <a:latin typeface="Arial" pitchFamily="34" charset="0"/>
                <a:cs typeface="Arial" pitchFamily="34" charset="0"/>
              </a:rPr>
              <a:t>meltdown </a:t>
            </a:r>
            <a:r>
              <a:rPr lang="en-US" altLang="en-US" dirty="0">
                <a:latin typeface="Arial" pitchFamily="34" charset="0"/>
                <a:cs typeface="Arial" pitchFamily="34" charset="0"/>
              </a:rPr>
              <a:t>at Three Mile Island (Harrisburg, PA, March 1979) led to 100,000 people fleeing their homes.</a:t>
            </a:r>
          </a:p>
          <a:p>
            <a:pPr marL="68580" indent="0">
              <a:buNone/>
            </a:pPr>
            <a:endParaRPr lang="en-US" dirty="0"/>
          </a:p>
        </p:txBody>
      </p:sp>
      <p:sp>
        <p:nvSpPr>
          <p:cNvPr id="4" name="AutoShape 2" descr="http://cjrarchive.org/img/posts/threemile1.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http://cjrarchive.org/img/posts/threemil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269" y="2711264"/>
            <a:ext cx="4920095" cy="413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27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Stagflation</a:t>
            </a:r>
            <a:endParaRPr lang="en-US" dirty="0"/>
          </a:p>
        </p:txBody>
      </p:sp>
      <p:pic>
        <p:nvPicPr>
          <p:cNvPr id="6146" name="Picture 2" descr="http://1.bp.blogspot.com/_s6MoaWlpg6A/TOb2J2peMVI/AAAAAAAAAkM/Y33YBjNv1fY/s1600/stag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45" y="3398710"/>
            <a:ext cx="5299808" cy="34592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financial-planning-techniques.com/images/Stagf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28600"/>
            <a:ext cx="346710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371600"/>
            <a:ext cx="5143500" cy="1815882"/>
          </a:xfrm>
          <a:prstGeom prst="rect">
            <a:avLst/>
          </a:prstGeom>
          <a:noFill/>
        </p:spPr>
        <p:txBody>
          <a:bodyPr wrap="square" rtlCol="0">
            <a:spAutoFit/>
          </a:bodyPr>
          <a:lstStyle/>
          <a:p>
            <a:pPr marL="285750" indent="-285750">
              <a:buFont typeface="Arial" panose="020B0604020202020204" pitchFamily="34" charset="0"/>
              <a:buChar char="•"/>
            </a:pPr>
            <a:r>
              <a:rPr lang="en-US" altLang="en-US" sz="2800" dirty="0" smtClean="0">
                <a:latin typeface="Arial" pitchFamily="34" charset="0"/>
                <a:cs typeface="Arial" pitchFamily="34" charset="0"/>
              </a:rPr>
              <a:t>Combination of unemployment and inflation</a:t>
            </a:r>
          </a:p>
          <a:p>
            <a:pPr marL="285750" indent="-285750">
              <a:buFont typeface="Arial" panose="020B0604020202020204" pitchFamily="34" charset="0"/>
              <a:buChar char="•"/>
            </a:pPr>
            <a:r>
              <a:rPr lang="en-US" altLang="en-US" sz="2800" dirty="0" smtClean="0">
                <a:latin typeface="Arial" pitchFamily="34" charset="0"/>
                <a:cs typeface="Arial" pitchFamily="34" charset="0"/>
              </a:rPr>
              <a:t>prices rose in a stagnant economy</a:t>
            </a:r>
            <a:endParaRPr lang="en-US" sz="2800" dirty="0"/>
          </a:p>
        </p:txBody>
      </p:sp>
    </p:spTree>
    <p:extLst>
      <p:ext uri="{BB962C8B-B14F-4D97-AF65-F5344CB8AC3E}">
        <p14:creationId xmlns:p14="http://schemas.microsoft.com/office/powerpoint/2010/main" val="355998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U.S. Energy Consumption 1900-2000</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4" name="Picture 4" descr="fig_29_01_energy_consum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79516"/>
            <a:ext cx="6019800" cy="524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32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Deindustrialization</a:t>
            </a:r>
            <a:endParaRPr lang="en-US" dirty="0"/>
          </a:p>
        </p:txBody>
      </p:sp>
      <p:sp>
        <p:nvSpPr>
          <p:cNvPr id="3" name="Content Placeholder 2"/>
          <p:cNvSpPr>
            <a:spLocks noGrp="1"/>
          </p:cNvSpPr>
          <p:nvPr>
            <p:ph idx="1"/>
          </p:nvPr>
        </p:nvSpPr>
        <p:spPr>
          <a:xfrm>
            <a:off x="533400" y="1600200"/>
            <a:ext cx="8382000" cy="5029200"/>
          </a:xfrm>
        </p:spPr>
        <p:txBody>
          <a:bodyPr>
            <a:normAutofit/>
          </a:bodyPr>
          <a:lstStyle/>
          <a:p>
            <a:pPr lvl="1">
              <a:spcBef>
                <a:spcPct val="0"/>
              </a:spcBef>
            </a:pPr>
            <a:r>
              <a:rPr lang="en-US" altLang="en-US" dirty="0" smtClean="0">
                <a:latin typeface="Arial" pitchFamily="34" charset="0"/>
                <a:cs typeface="Arial" pitchFamily="34" charset="0"/>
              </a:rPr>
              <a:t>America’s </a:t>
            </a:r>
            <a:r>
              <a:rPr lang="en-US" altLang="en-US" dirty="0">
                <a:latin typeface="Arial" pitchFamily="34" charset="0"/>
                <a:cs typeface="Arial" pitchFamily="34" charset="0"/>
              </a:rPr>
              <a:t>industrial sector </a:t>
            </a:r>
            <a:r>
              <a:rPr lang="en-US" altLang="en-US" dirty="0" smtClean="0">
                <a:latin typeface="Arial" pitchFamily="34" charset="0"/>
                <a:cs typeface="Arial" pitchFamily="34" charset="0"/>
              </a:rPr>
              <a:t>weakened</a:t>
            </a:r>
          </a:p>
          <a:p>
            <a:pPr lvl="1">
              <a:spcBef>
                <a:spcPct val="0"/>
              </a:spcBef>
            </a:pPr>
            <a:r>
              <a:rPr lang="en-US" altLang="en-US" dirty="0" smtClean="0">
                <a:latin typeface="Arial" pitchFamily="34" charset="0"/>
                <a:cs typeface="Arial" pitchFamily="34" charset="0"/>
              </a:rPr>
              <a:t>steel </a:t>
            </a:r>
            <a:r>
              <a:rPr lang="en-US" altLang="en-US" dirty="0">
                <a:latin typeface="Arial" pitchFamily="34" charset="0"/>
                <a:cs typeface="Arial" pitchFamily="34" charset="0"/>
              </a:rPr>
              <a:t>industry was hardest hit by competition from West Germany and </a:t>
            </a:r>
            <a:r>
              <a:rPr lang="en-US" altLang="en-US" dirty="0" smtClean="0">
                <a:latin typeface="Arial" pitchFamily="34" charset="0"/>
                <a:cs typeface="Arial" pitchFamily="34" charset="0"/>
              </a:rPr>
              <a:t>Japan</a:t>
            </a:r>
          </a:p>
        </p:txBody>
      </p:sp>
      <p:pic>
        <p:nvPicPr>
          <p:cNvPr id="9218" name="Picture 2" descr="http://theredphoenix.files.wordpress.com/2011/03/piquette_between_bl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71800"/>
            <a:ext cx="45529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pload.wikimedia.org/wikipedia/commons/4/42/Rust-belt-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99509"/>
            <a:ext cx="3581400" cy="23407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5340211"/>
            <a:ext cx="3733800" cy="646331"/>
          </a:xfrm>
          <a:prstGeom prst="rect">
            <a:avLst/>
          </a:prstGeom>
          <a:noFill/>
        </p:spPr>
        <p:txBody>
          <a:bodyPr wrap="square" rtlCol="0">
            <a:spAutoFit/>
          </a:bodyPr>
          <a:lstStyle/>
          <a:p>
            <a:r>
              <a:rPr lang="en-US" sz="3600" dirty="0" smtClean="0"/>
              <a:t>Rust Belt</a:t>
            </a:r>
            <a:endParaRPr lang="en-US" sz="3600" dirty="0"/>
          </a:p>
        </p:txBody>
      </p:sp>
    </p:spTree>
    <p:extLst>
      <p:ext uri="{BB962C8B-B14F-4D97-AF65-F5344CB8AC3E}">
        <p14:creationId xmlns:p14="http://schemas.microsoft.com/office/powerpoint/2010/main" val="197989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altLang="en-US" sz="4400" dirty="0" smtClean="0">
                <a:solidFill>
                  <a:schemeClr val="tx1"/>
                </a:solidFill>
                <a:latin typeface="Arial" pitchFamily="34" charset="0"/>
                <a:cs typeface="Arial" pitchFamily="34" charset="0"/>
              </a:rPr>
              <a:t>Tax revolt and economic inequality</a:t>
            </a:r>
            <a:r>
              <a:rPr lang="en-US" altLang="en-US" dirty="0" smtClean="0">
                <a:solidFill>
                  <a:schemeClr val="tx1"/>
                </a:solidFill>
                <a:latin typeface="Arial" pitchFamily="34" charset="0"/>
                <a:cs typeface="Arial" pitchFamily="34" charset="0"/>
              </a:rPr>
              <a:t/>
            </a:r>
            <a:br>
              <a:rPr lang="en-US" altLang="en-US" dirty="0" smtClean="0">
                <a:solidFill>
                  <a:schemeClr val="tx1"/>
                </a:solidFill>
                <a:latin typeface="Arial" pitchFamily="34" charset="0"/>
                <a:cs typeface="Arial" pitchFamily="34" charset="0"/>
              </a:rPr>
            </a:br>
            <a:endParaRPr lang="en-US" dirty="0">
              <a:solidFill>
                <a:schemeClr val="tx1"/>
              </a:solidFill>
            </a:endParaRPr>
          </a:p>
        </p:txBody>
      </p:sp>
      <p:sp>
        <p:nvSpPr>
          <p:cNvPr id="3" name="Content Placeholder 2"/>
          <p:cNvSpPr>
            <a:spLocks noGrp="1"/>
          </p:cNvSpPr>
          <p:nvPr>
            <p:ph idx="1"/>
          </p:nvPr>
        </p:nvSpPr>
        <p:spPr>
          <a:xfrm>
            <a:off x="914400" y="1981200"/>
            <a:ext cx="7772400" cy="4572000"/>
          </a:xfrm>
        </p:spPr>
        <p:txBody>
          <a:bodyPr>
            <a:normAutofit fontScale="92500"/>
          </a:bodyPr>
          <a:lstStyle/>
          <a:p>
            <a:r>
              <a:rPr lang="en-US" altLang="en-US" dirty="0" smtClean="0">
                <a:latin typeface="Arial" pitchFamily="34" charset="0"/>
                <a:cs typeface="Arial" pitchFamily="34" charset="0"/>
              </a:rPr>
              <a:t>Tax </a:t>
            </a:r>
            <a:r>
              <a:rPr lang="en-US" altLang="en-US" dirty="0">
                <a:latin typeface="Arial" pitchFamily="34" charset="0"/>
                <a:cs typeface="Arial" pitchFamily="34" charset="0"/>
              </a:rPr>
              <a:t>revolt: dramatic reversal of the postwar spirit of generous public </a:t>
            </a:r>
            <a:r>
              <a:rPr lang="en-US" altLang="en-US" dirty="0" smtClean="0">
                <a:latin typeface="Arial" pitchFamily="34" charset="0"/>
                <a:cs typeface="Arial" pitchFamily="34" charset="0"/>
              </a:rPr>
              <a:t>investment</a:t>
            </a:r>
          </a:p>
          <a:p>
            <a:r>
              <a:rPr lang="en-US" altLang="en-US" dirty="0" smtClean="0">
                <a:latin typeface="Arial" pitchFamily="34" charset="0"/>
                <a:cs typeface="Arial" pitchFamily="34" charset="0"/>
              </a:rPr>
              <a:t>real </a:t>
            </a:r>
            <a:r>
              <a:rPr lang="en-US" altLang="en-US" dirty="0">
                <a:latin typeface="Arial" pitchFamily="34" charset="0"/>
                <a:cs typeface="Arial" pitchFamily="34" charset="0"/>
              </a:rPr>
              <a:t>estate prices and property tax rates increased </a:t>
            </a:r>
            <a:r>
              <a:rPr lang="en-US" altLang="en-US" dirty="0" smtClean="0">
                <a:latin typeface="Arial" pitchFamily="34" charset="0"/>
                <a:cs typeface="Arial" pitchFamily="34" charset="0"/>
              </a:rPr>
              <a:t>dramatically</a:t>
            </a:r>
          </a:p>
          <a:p>
            <a:r>
              <a:rPr lang="en-US" altLang="en-US" dirty="0" smtClean="0">
                <a:latin typeface="Arial" pitchFamily="34" charset="0"/>
                <a:cs typeface="Arial" pitchFamily="34" charset="0"/>
              </a:rPr>
              <a:t>in </a:t>
            </a:r>
            <a:r>
              <a:rPr lang="en-US" altLang="en-US" dirty="0">
                <a:latin typeface="Arial" pitchFamily="34" charset="0"/>
                <a:cs typeface="Arial" pitchFamily="34" charset="0"/>
              </a:rPr>
              <a:t>California, the “Proposition 13” initiative rolled back property taxes, capped future increases, and required a two-thirds majority for all tax measures in the state legislature.</a:t>
            </a:r>
            <a:br>
              <a:rPr lang="en-US" altLang="en-US" dirty="0">
                <a:latin typeface="Arial" pitchFamily="34" charset="0"/>
                <a:cs typeface="Arial" pitchFamily="34" charset="0"/>
              </a:rPr>
            </a:br>
            <a:endParaRPr lang="en-US" dirty="0"/>
          </a:p>
        </p:txBody>
      </p:sp>
    </p:spTree>
    <p:extLst>
      <p:ext uri="{BB962C8B-B14F-4D97-AF65-F5344CB8AC3E}">
        <p14:creationId xmlns:p14="http://schemas.microsoft.com/office/powerpoint/2010/main" val="112694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7772400" cy="1975104"/>
          </a:xfrm>
        </p:spPr>
        <p:txBody>
          <a:bodyPr>
            <a:normAutofit/>
          </a:bodyPr>
          <a:lstStyle/>
          <a:p>
            <a:r>
              <a:rPr lang="en-US" sz="5400" dirty="0"/>
              <a:t>OPEC OIL EMBARGO </a:t>
            </a:r>
            <a:r>
              <a:rPr lang="en-US" sz="5400" dirty="0" smtClean="0"/>
              <a:t>OF 1973</a:t>
            </a:r>
            <a:endParaRPr lang="en-US" sz="5400" dirty="0"/>
          </a:p>
        </p:txBody>
      </p:sp>
      <p:sp>
        <p:nvSpPr>
          <p:cNvPr id="3" name="Subtitle 2"/>
          <p:cNvSpPr>
            <a:spLocks noGrp="1"/>
          </p:cNvSpPr>
          <p:nvPr>
            <p:ph type="subTitle" idx="1"/>
          </p:nvPr>
        </p:nvSpPr>
        <p:spPr/>
        <p:txBody>
          <a:bodyPr>
            <a:noAutofit/>
          </a:bodyPr>
          <a:lstStyle/>
          <a:p>
            <a:r>
              <a:rPr lang="en-US" sz="3200" dirty="0" smtClean="0"/>
              <a:t>On October 17, 1973, Arab oil producers declared an embargo that drastically limited the shipment of oil to the United States</a:t>
            </a:r>
            <a:endParaRPr lang="en-US" sz="3200" dirty="0"/>
          </a:p>
        </p:txBody>
      </p:sp>
      <p:sp>
        <p:nvSpPr>
          <p:cNvPr id="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0407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an Embargo?</a:t>
            </a:r>
          </a:p>
        </p:txBody>
      </p:sp>
      <p:sp>
        <p:nvSpPr>
          <p:cNvPr id="3" name="Content Placeholder 2"/>
          <p:cNvSpPr>
            <a:spLocks noGrp="1"/>
          </p:cNvSpPr>
          <p:nvPr>
            <p:ph idx="1"/>
          </p:nvPr>
        </p:nvSpPr>
        <p:spPr/>
        <p:txBody>
          <a:bodyPr>
            <a:normAutofit lnSpcReduction="10000"/>
          </a:bodyPr>
          <a:lstStyle/>
          <a:p>
            <a:r>
              <a:rPr lang="en-US" dirty="0"/>
              <a:t>On October 6, 1973, Egypt and Syria launched a military offensive against Israel in a conflict that came to be known as the Yom Kippur War, after the Jewish holy day that marked the conflicts first </a:t>
            </a:r>
            <a:r>
              <a:rPr lang="en-US" dirty="0" smtClean="0"/>
              <a:t>day</a:t>
            </a:r>
          </a:p>
          <a:p>
            <a:r>
              <a:rPr lang="en-US" dirty="0" smtClean="0"/>
              <a:t>The </a:t>
            </a:r>
            <a:r>
              <a:rPr lang="en-US" dirty="0"/>
              <a:t>U.S. gave aid to Israel in this </a:t>
            </a:r>
            <a:r>
              <a:rPr lang="en-US" dirty="0" smtClean="0"/>
              <a:t>war</a:t>
            </a:r>
          </a:p>
          <a:p>
            <a:r>
              <a:rPr lang="en-US" dirty="0" smtClean="0"/>
              <a:t>Then</a:t>
            </a:r>
            <a:r>
              <a:rPr lang="en-US" dirty="0"/>
              <a:t>, the 7 Arab nations in the OPEC (Organization of Petroleum Exporting Countries) declared an oil embargo on the U.S.</a:t>
            </a:r>
          </a:p>
        </p:txBody>
      </p:sp>
    </p:spTree>
    <p:extLst>
      <p:ext uri="{BB962C8B-B14F-4D97-AF65-F5344CB8AC3E}">
        <p14:creationId xmlns:p14="http://schemas.microsoft.com/office/powerpoint/2010/main" val="333227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Impact</a:t>
            </a:r>
          </a:p>
        </p:txBody>
      </p:sp>
      <p:sp>
        <p:nvSpPr>
          <p:cNvPr id="3" name="Content Placeholder 2"/>
          <p:cNvSpPr>
            <a:spLocks noGrp="1"/>
          </p:cNvSpPr>
          <p:nvPr>
            <p:ph idx="1"/>
          </p:nvPr>
        </p:nvSpPr>
        <p:spPr/>
        <p:txBody>
          <a:bodyPr>
            <a:normAutofit lnSpcReduction="10000"/>
          </a:bodyPr>
          <a:lstStyle/>
          <a:p>
            <a:r>
              <a:rPr lang="en-US" dirty="0"/>
              <a:t>Prior to the embargo, the U.S. was heavily dependent on Middle Eastern oil for </a:t>
            </a:r>
            <a:r>
              <a:rPr lang="en-US" dirty="0" smtClean="0"/>
              <a:t>energy</a:t>
            </a:r>
          </a:p>
          <a:p>
            <a:r>
              <a:rPr lang="en-US" dirty="0" smtClean="0"/>
              <a:t>Following </a:t>
            </a:r>
            <a:r>
              <a:rPr lang="en-US" dirty="0"/>
              <a:t>the embargo, </a:t>
            </a:r>
            <a:r>
              <a:rPr lang="en-US" dirty="0" smtClean="0"/>
              <a:t>daily </a:t>
            </a:r>
            <a:r>
              <a:rPr lang="en-US" dirty="0"/>
              <a:t>shipments of oil from the Middle East dropped from 1.2 million barrels to a scant 19,000 </a:t>
            </a:r>
            <a:r>
              <a:rPr lang="en-US" dirty="0" smtClean="0"/>
              <a:t>barrels</a:t>
            </a:r>
          </a:p>
          <a:p>
            <a:r>
              <a:rPr lang="en-US" dirty="0" smtClean="0"/>
              <a:t>A </a:t>
            </a:r>
            <a:r>
              <a:rPr lang="en-US" dirty="0"/>
              <a:t>panic erupted within the U.S., as citizens thought this could be karma for their exploitation of Middle Eastern oil and ultimately lead to the destruction of their society</a:t>
            </a:r>
          </a:p>
        </p:txBody>
      </p:sp>
    </p:spTree>
    <p:extLst>
      <p:ext uri="{BB962C8B-B14F-4D97-AF65-F5344CB8AC3E}">
        <p14:creationId xmlns:p14="http://schemas.microsoft.com/office/powerpoint/2010/main" val="58789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Impact (cont.)</a:t>
            </a:r>
            <a:endParaRPr lang="en-US" dirty="0"/>
          </a:p>
        </p:txBody>
      </p:sp>
      <p:sp>
        <p:nvSpPr>
          <p:cNvPr id="3" name="Content Placeholder 2"/>
          <p:cNvSpPr>
            <a:spLocks noGrp="1"/>
          </p:cNvSpPr>
          <p:nvPr>
            <p:ph idx="1"/>
          </p:nvPr>
        </p:nvSpPr>
        <p:spPr>
          <a:xfrm>
            <a:off x="879764" y="1447800"/>
            <a:ext cx="7772400" cy="4572000"/>
          </a:xfrm>
        </p:spPr>
        <p:txBody>
          <a:bodyPr/>
          <a:lstStyle/>
          <a:p>
            <a:pPr marL="0" indent="0">
              <a:buNone/>
            </a:pPr>
            <a:r>
              <a:rPr lang="en-US" dirty="0"/>
              <a:t>As a result of the limit on oil, lines at gas stations grew tremendously.</a:t>
            </a:r>
          </a:p>
        </p:txBody>
      </p:sp>
      <p:pic>
        <p:nvPicPr>
          <p:cNvPr id="2050" name="Picture 2" descr="http://social-dynamics.org/wp-content/uploads/2011/08/as95-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46577"/>
            <a:ext cx="6248400" cy="421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60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359</TotalTime>
  <Words>486</Words>
  <Application>Microsoft Office PowerPoint</Application>
  <PresentationFormat>On-screen Show (4:3)</PresentationFormat>
  <Paragraphs>47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Metro</vt:lpstr>
      <vt:lpstr>Economic transformations in the 1970s</vt:lpstr>
      <vt:lpstr>Stagflation</vt:lpstr>
      <vt:lpstr>U.S. Energy Consumption 1900-2000</vt:lpstr>
      <vt:lpstr>Deindustrialization</vt:lpstr>
      <vt:lpstr>Tax revolt and economic inequality </vt:lpstr>
      <vt:lpstr>OPEC OIL EMBARGO OF 1973</vt:lpstr>
      <vt:lpstr>Why an Embargo?</vt:lpstr>
      <vt:lpstr>Immediate Impact</vt:lpstr>
      <vt:lpstr>Immediate Impact (cont.)</vt:lpstr>
      <vt:lpstr>Gas Stations</vt:lpstr>
      <vt:lpstr>Significance</vt:lpstr>
      <vt:lpstr>Significance (cont.)</vt:lpstr>
      <vt:lpstr>Environmentalism</vt:lpstr>
      <vt:lpstr>Nuclear Power</vt:lpstr>
    </vt:vector>
  </TitlesOfParts>
  <Company>Aurora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OPEC OIL EMBARGO OF 1973</dc:title>
  <dc:creator>Andrea Hite</dc:creator>
  <cp:lastModifiedBy>Andrea Hite</cp:lastModifiedBy>
  <cp:revision>11</cp:revision>
  <dcterms:created xsi:type="dcterms:W3CDTF">2015-04-21T15:18:14Z</dcterms:created>
  <dcterms:modified xsi:type="dcterms:W3CDTF">2015-04-21T21:17:38Z</dcterms:modified>
</cp:coreProperties>
</file>