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>
        <p:scale>
          <a:sx n="76" d="100"/>
          <a:sy n="76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AA94-C6A1-4A84-BE0B-B93B4D4695F1}" type="datetimeFigureOut">
              <a:rPr lang="en-US"/>
              <a:pPr/>
              <a:t>8/12/2015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2045-F852-432A-8439-4C4D1E71E8F1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8/12/2015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8/12/2015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8E36636D-D922-432D-A958-524484B5923D}" type="datetimeFigureOut">
              <a:rPr lang="en-US"/>
              <a:pPr/>
              <a:t>8/12/2015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 cstate="print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bcnews.go.com/Archives/video/feb-15-1990-nelson-mandela-interview-12779866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229600" cy="2193831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Primary and Secondary Sources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5715000" cy="2209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is the difference between a primary and a secondary source ?</a:t>
            </a:r>
          </a:p>
          <a:p>
            <a:r>
              <a:rPr lang="en-US" sz="3600" dirty="0" smtClean="0"/>
              <a:t>How do we use these sources when studying history?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077200" cy="2193831"/>
          </a:xfrm>
        </p:spPr>
        <p:txBody>
          <a:bodyPr>
            <a:noAutofit/>
          </a:bodyPr>
          <a:lstStyle/>
          <a:p>
            <a:r>
              <a:rPr lang="en-US" sz="6000" dirty="0" smtClean="0"/>
              <a:t>Primary vs. Secondary Source Quiz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5715000" cy="1413475"/>
          </a:xfrm>
        </p:spPr>
        <p:txBody>
          <a:bodyPr>
            <a:noAutofit/>
          </a:bodyPr>
          <a:lstStyle/>
          <a:p>
            <a:r>
              <a:rPr lang="en-US" sz="3200" dirty="0" smtClean="0"/>
              <a:t>Get out a piece of paper. </a:t>
            </a:r>
          </a:p>
          <a:p>
            <a:r>
              <a:rPr lang="en-US" sz="3200" dirty="0" smtClean="0"/>
              <a:t>Number your paper 1-10. Leave some space after #9 and #10.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657600"/>
          </a:xfrm>
        </p:spPr>
        <p:txBody>
          <a:bodyPr/>
          <a:lstStyle/>
          <a:p>
            <a:r>
              <a:rPr lang="en-US" dirty="0" smtClean="0"/>
              <a:t>1. True or False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Hollywood videos based on historical people or events, like “Hotel Rwanda,” are primary sources.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64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True or False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someone lived during the time period, but didn’t participate in the historical event, their account (writings) is still considered a secondary source. For example, you are all secondary source witnesses to the presidency of Barack Obama, since you don’t know him personally.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343400"/>
          </a:xfrm>
        </p:spPr>
        <p:txBody>
          <a:bodyPr/>
          <a:lstStyle/>
          <a:p>
            <a:r>
              <a:rPr lang="en-US" dirty="0" smtClean="0"/>
              <a:t>3. True or False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exact copy of a primary source is still a primary source.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400"/>
          </a:xfrm>
        </p:spPr>
        <p:txBody>
          <a:bodyPr/>
          <a:lstStyle/>
          <a:p>
            <a:r>
              <a:rPr lang="en-US" dirty="0" smtClean="0"/>
              <a:t>4. True or False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letter written during the time period you are studying is a secondary source.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5. True or False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Video footage of the president’s speech is a primary source.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0"/>
          </a:xfrm>
        </p:spPr>
        <p:txBody>
          <a:bodyPr/>
          <a:lstStyle/>
          <a:p>
            <a:r>
              <a:rPr lang="en-US" dirty="0" smtClean="0"/>
              <a:t>6. True or False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Emails are primary sources if a historian writes them about a time period they are studying.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657600"/>
          </a:xfrm>
        </p:spPr>
        <p:txBody>
          <a:bodyPr/>
          <a:lstStyle/>
          <a:p>
            <a:r>
              <a:rPr lang="en-US" dirty="0" smtClean="0"/>
              <a:t>7. True or False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replica of an artifact is a secondary source.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86200"/>
          </a:xfrm>
        </p:spPr>
        <p:txBody>
          <a:bodyPr/>
          <a:lstStyle/>
          <a:p>
            <a:r>
              <a:rPr lang="en-US" dirty="0" smtClean="0"/>
              <a:t>8. True or False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Primary sources give historians information about a specific time in history.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For #9-10, write whether the example is primary or secondary, and explain your answer.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Why do we use primary and secondary sources?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95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Historians </a:t>
            </a:r>
            <a:r>
              <a:rPr lang="en-US" sz="3600" b="1" dirty="0" smtClean="0"/>
              <a:t>use primary sources to develop questions and ideas about history,  to draw conclusions, and to learn and teach about the past.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I am writing a biography on Nelson Mandela (First Black president of South Africa from 1994-1999). I have found an interview on the internet in which he discusses his time in prison. Is this interview a primary or secondary source? Why?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Nelson Mandela Interview ABC</a:t>
            </a:r>
            <a:endParaRPr lang="en-US" dirty="0"/>
          </a:p>
        </p:txBody>
      </p:sp>
      <p:sp>
        <p:nvSpPr>
          <p:cNvPr id="22530" name="AutoShape 2" descr="data:image/jpeg;base64,/9j/4AAQSkZJRgABAQAAAQABAAD/2wCEAAMCAgMCAgMDAwMEAwMEBQgFBQQEBQoHBwYIDAoMDAsKCwsNDhIQDQ4RDgsLEBYQERMUFRUVDA8XGBYUGBIUFRQBAwQEBQQFCQUFCRQNCw0UFBQUFBQUFBQUFBQUFBQUFBQUFBQUFBQUFBQUFBQUFBQUFBQUFBQUFBQUFBQUFBQUFP/AABEIAFoAeA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PysooooAKKKKaAcoB60jrxSqMmpUheeZIo0Z3chVVRkknsK1TVgIcEirUWk3s6B47Sd0PAZYyQa9S+HvgvSdIkFz4hgW7ucB4bRyTGhHPzgHk+3SvpfSf2nbbw5pyRLpVrbxRDZHDFCm0nbgELt6D0rCUrbI1jDmWu58HNE6MVZSpHUEYpuDzx0r79tviz4S8fAQeK9A0q/spwYmVLKOOcZHJBUZz6HNYXjT9mD4ZeMcv4Nv7zR7xxuEU37yLPoM8/rWfto7SRXsfmfDx4orrvH3wz1z4cay+ma5YvZ3K8gn7kg/vKe4rknXb06VqlfYykrCUUUUEhRRRQAUUUUAFFFB6U0BJEM5r2v9nz4dS+JZ7jVPsn2jy28mAk/KrcZY+4GMe5rxWDOOPSvuj9mK+tvB/wm09J4ZTc6mZbjAxgJ5m1Sc+uKU5qCuzanBz0Rgan8OYtCtFnYM9+4bIY4AOcD615F4yhlMonVQbfaQrbOuOp/OvpH4p6Vcat5c8IYSLGAQo6ZOe3tmvC76wuIrqa1eQoFGxTuzgHrWKrRvozd0pI8/wBJvL2S7t8S+XtcMOcED0r6V+GvjZ9OtZblykksKAhCM5z35PUECvFz4XktbqN2jYQBhhnXgge9ey+HdHtYtKjQAQJMxk3RnIAHeoqJSV2KKadmev8AivwLD+0b8KrjTr2zjh1hVkmsrmJP3kbpyA2ezE4wP6CvzV1XTJbC8lt50McsZKkEYHBwa/U74TX01/Gmlwz+ZFFBvaRzwGLAMvHqAK/Pb9ofRP8AhHvjL4xsBjbFqMxG0YADHcBj6NRhm7uIVEjydlIPtTank6VE1drjoclhtFFFRYLBRRRSEFB6UUHpTQE1u20g+mD+tfZvwB1FtR8C6IbmRITbW5t0QHqiyOQ3PfkflXxjAMjjrjFfX3wz/tbQPhd4cc2L3f2lMx+VgeVGxYgt6j3615mYtqkvU9TA6zPYtUBtYboo3mQGPAa3YozDHQgk5+or5t8U3UNxqM0CxmKIPwBkfrXrHiq6tdG0QXtxHc2o2jELHgHvx0ryi+sZL931OCW3js1x1HJPbIzkCvDo1HPU9WasdDY6HDN4cgFv5sUxuFbc7EjA7bfeug/ta20+2S2IZTGSu5Mht7DjOeMVU8Oz2Ou2CWszLZ3SsADby55xkHHSszxTYalPJc2ds0lw9s6s7CMZXADcYGckEV7FKpd2Z51WCWqPcfhB4gbSnu4N8bxsDLMXfnA5449+lfHH7TV+l78b/F0sbB1a74ZTkH5V/wD1fhXp3wu+L1jpp1sXlvdLNDaPLDP5hLGRM/K6+hzjA5FfNXiLXLnxFrd9qV5IZbm6maaRiepJzXdQd5SkjmqqyMyQ1ERmlNNya73scYHikpaSswCiiioICg9KKD0prcCa3P8A+r1r9Fvhq2i6z8K/CF5NulxaRQrbx9XcAcfoa/OiE4H4V9MfsxeMLnUJdN0SW8NtDpcskqtnGY3VhjPQYYn868jNaUp01JdGevgJKLcX1Pa/j7f21lrej6FPFFFFGpWViuOGxx79RXCeIPB39stHFa2UDmOPIkC4wnGe+Ca0vjX4b8Q2skrQXNnqNteLxNOrJLFj0bkEcDmuS0HxPf6b4W+y6myNdQrtWRXyJY/8RXhNVIJSR6TtflZB4f8ADFtoGueaHYkAYG7IBFdbd61dXi3k6uIysTfMMAjj1rkdGc3EM92rDanPJ7V7z+zPodpqfilJbuFJ4VUyOsgyvlhdzkjuNu6tXzzmordlJcibPk34ifDnxF4O8EQa3daVqKWetTSImoywbYm2t82H6EscfhurxeZTnpx2PtX7AWfjnT9Y8Fr4U13TbLU9AvQz3OnTwgxhZGLbVPYjPGPSvi7xJ+zd4L8feINV0/wHrJ0PWra8mhi03WZg1vcBWIXZPwUJGOGBGf4q+poR5IWkjwq0nKWp8lEEim4r0j4hfAfx18Mbt4vEnhfUtMRTgXEluxgf3WUZRh7gmuAltHXnHy+vaux6nLZlakpzqV6ilrIQyiiipICr+j6HqHiK9Sz0uxn1C6f7sNtGzsfwFbnws8GP8Q/iDoPh1WKLf3SxSOOqp1c/98g1+qPw8+H3h7wNo1tBoWk2unpLGru0EQDOMZBZupOD3NaQjzDPhn4Y/sOeMvFYS58QSJ4YsTyElHm3De2wcD8TX0n4T/ZF8JeAtLuzYR3V9rTQkfbbuUkjodoRflAO3vk19AINqFsYJNW9Nj80ljyewPStZU4zi4y6mkJODuj4e+LdpoEOktLHqur2mphAn2KIFoyR7noK8V0eO7fy4pLt7hmnVkiZPmUEgNn2x/Svtz4+fD2ztpbPULQwCTUbyGz8mddqLJLIqB9wBwMtyMduK8g/aa/Zu1/9nLStNvNS1zRZ7vUtyLbWJbMW3Byd3zFefvYAyK8VYWpZxcdup7PtoztOJ5loeqafBFfW1xKIo02QcnkuPvADv6fjX1l4H04fDX4QS6rc/uNd8WEaVplt0a3tj80sp/2mQEe2R618n/Bb4aL4q8X6ZK11Hqd3NMHlaM7kj9Qff/69e2/Ef4mR618ZNOsbe4U6D4ej/s62UH5WlYHzHHqSRjPoB7V1YfBxpPmlqzOda8DoviHr1rolrDtlbz3cEKnt0H6V8hRa/crq0+oJM63Ekzybgeclia9j8a2+v+M/EscenWU8kNuSTKRtQDp1PFZXgf4B3Gqzi41S8jhtY5XWSKE5c7WIxntzXoWRwPU9m+Af7SPij7A+l3kf9r6aI9jpeANGB6ZYc13XjH4RfBP4xrjUvD0PhvV3HN7oeLdsnHVAPLb8Vz71xcWh2mi2qW1jClvbxqNqqvf/ABqleaqbIb/M4ABGO59KTiuhD1OF+Kn/AATf12zsp9T+Hut23jCzQZNhJiC8T6AnY/4HPtRX018ENau4JR517LGk7YYlvlXPTilrhqNxlYjlPyFHJH1pZCDIcDAoT7wpO34mtjI9t/Y2hV/j7obseY4Lp1+vkOP6/pX6U+DbxLvwlpkobextIgT7gAH9RX5wfsTgH4/aTkZ/0S6/9FGv0J+HHHhhR2EkgA9P3jVvDQo6S5kSOH5jjAzWnpsSfY48NsdvmyemK52b5ryTPOB3rW0ti2lKSSTsbk/7xrS4zwj9sTxWfD/hnw7LtMh/ty3l2oeWWNt/H/fI/Oug+L/wgufid4RvPixrGtPq+p6zpcepjSxCFtrGxfayxZYliQCPTJB4rzL9vD/kAeDl7HUWyPX92K+iJpXk/YbjmZ2aVtGsYzITlivyjGfTHas6vvU2metl8nGaaPzz8GWuuaN8VLC08BXM9prM0qWsapJlXZztC88fxV9SaB8L7fwXdR6df2do2vW5Z7qWNvOCy/7LHsBwK+d/gsB/wumx46Xlsw9j50fNfXupMX+IOuFiWP2mTk/WufDt+zTDGJc7SMi8YJGSSdrZAJ4H5Vzng+aPSJvETXimG3N350bMpxtMaZI9t2a6C0/eapEr/MoB4PI61m60A5nVhuX7RAuD0wXGR9K6zzzU1mPQBDO2u2uqXcHl4jg0qcRMzHIBLblzg4PU9O/Q+bS3Ok6teG2aC/hfezQNf3CIpUfMBJJk4YYI4LBiwPykHPb+NyRMB2Kf41w9tGrySBlDAI2ARnHFS2Q1Y9T8LpHZ6nFDpEv2uLL8JcrO23ClAdv3TztzznHY5AKofCdjb3ls0RMTF8ZTg0tcNX4ibs//2Q=="/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MCAgMCAgMDAwMEAwMEBQgFBQQEBQoHBwYIDAoMDAsKCwsNDhIQDQ4RDgsLEBYQERMUFRUVDA8XGBYUGBIUFRQBAwQEBQQFCQUFCRQNCw0UFBQUFBQUFBQUFBQUFBQUFBQUFBQUFBQUFBQUFBQUFBQUFBQUFBQUFBQUFBQUFBQUFP/AABEIAFoAeA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PysooooAKKKKaAcoB60jrxSqMmpUheeZIo0Z3chVVRkknsK1TVgIcEirUWk3s6B47Sd0PAZYyQa9S+HvgvSdIkFz4hgW7ucB4bRyTGhHPzgHk+3SvpfSf2nbbw5pyRLpVrbxRDZHDFCm0nbgELt6D0rCUrbI1jDmWu58HNE6MVZSpHUEYpuDzx0r79tviz4S8fAQeK9A0q/spwYmVLKOOcZHJBUZz6HNYXjT9mD4ZeMcv4Nv7zR7xxuEU37yLPoM8/rWfto7SRXsfmfDx4orrvH3wz1z4cay+ma5YvZ3K8gn7kg/vKe4rknXb06VqlfYykrCUUUUEhRRRQAUUUUAFFFB6U0BJEM5r2v9nz4dS+JZ7jVPsn2jy28mAk/KrcZY+4GMe5rxWDOOPSvuj9mK+tvB/wm09J4ZTc6mZbjAxgJ5m1Sc+uKU5qCuzanBz0Rgan8OYtCtFnYM9+4bIY4AOcD615F4yhlMonVQbfaQrbOuOp/OvpH4p6Vcat5c8IYSLGAQo6ZOe3tmvC76wuIrqa1eQoFGxTuzgHrWKrRvozd0pI8/wBJvL2S7t8S+XtcMOcED0r6V+GvjZ9OtZblykksKAhCM5z35PUECvFz4XktbqN2jYQBhhnXgge9ey+HdHtYtKjQAQJMxk3RnIAHeoqJSV2KKadmev8AivwLD+0b8KrjTr2zjh1hVkmsrmJP3kbpyA2ezE4wP6CvzV1XTJbC8lt50McsZKkEYHBwa/U74TX01/Gmlwz+ZFFBvaRzwGLAMvHqAK/Pb9ofRP8AhHvjL4xsBjbFqMxG0YADHcBj6NRhm7uIVEjydlIPtTank6VE1drjoclhtFFFRYLBRRRSEFB6UUHpTQE1u20g+mD+tfZvwB1FtR8C6IbmRITbW5t0QHqiyOQ3PfkflXxjAMjjrjFfX3wz/tbQPhd4cc2L3f2lMx+VgeVGxYgt6j3615mYtqkvU9TA6zPYtUBtYboo3mQGPAa3YozDHQgk5+or5t8U3UNxqM0CxmKIPwBkfrXrHiq6tdG0QXtxHc2o2jELHgHvx0ryi+sZL931OCW3js1x1HJPbIzkCvDo1HPU9WasdDY6HDN4cgFv5sUxuFbc7EjA7bfeug/ta20+2S2IZTGSu5Mht7DjOeMVU8Oz2Ou2CWszLZ3SsADby55xkHHSszxTYalPJc2ds0lw9s6s7CMZXADcYGckEV7FKpd2Z51WCWqPcfhB4gbSnu4N8bxsDLMXfnA5449+lfHH7TV+l78b/F0sbB1a74ZTkH5V/wD1fhXp3wu+L1jpp1sXlvdLNDaPLDP5hLGRM/K6+hzjA5FfNXiLXLnxFrd9qV5IZbm6maaRiepJzXdQd5SkjmqqyMyQ1ERmlNNya73scYHikpaSswCiiioICg9KKD0prcCa3P8A+r1r9Fvhq2i6z8K/CF5NulxaRQrbx9XcAcfoa/OiE4H4V9MfsxeMLnUJdN0SW8NtDpcskqtnGY3VhjPQYYn868jNaUp01JdGevgJKLcX1Pa/j7f21lrej6FPFFFFGpWViuOGxx79RXCeIPB39stHFa2UDmOPIkC4wnGe+Ca0vjX4b8Q2skrQXNnqNteLxNOrJLFj0bkEcDmuS0HxPf6b4W+y6myNdQrtWRXyJY/8RXhNVIJSR6TtflZB4f8ADFtoGueaHYkAYG7IBFdbd61dXi3k6uIysTfMMAjj1rkdGc3EM92rDanPJ7V7z+zPodpqfilJbuFJ4VUyOsgyvlhdzkjuNu6tXzzmordlJcibPk34ifDnxF4O8EQa3daVqKWetTSImoywbYm2t82H6EscfhurxeZTnpx2PtX7AWfjnT9Y8Fr4U13TbLU9AvQz3OnTwgxhZGLbVPYjPGPSvi7xJ+zd4L8feINV0/wHrJ0PWra8mhi03WZg1vcBWIXZPwUJGOGBGf4q+poR5IWkjwq0nKWp8lEEim4r0j4hfAfx18Mbt4vEnhfUtMRTgXEluxgf3WUZRh7gmuAltHXnHy+vaux6nLZlakpzqV6ilrIQyiiipICr+j6HqHiK9Sz0uxn1C6f7sNtGzsfwFbnws8GP8Q/iDoPh1WKLf3SxSOOqp1c/98g1+qPw8+H3h7wNo1tBoWk2unpLGru0EQDOMZBZupOD3NaQjzDPhn4Y/sOeMvFYS58QSJ4YsTyElHm3De2wcD8TX0n4T/ZF8JeAtLuzYR3V9rTQkfbbuUkjodoRflAO3vk19AINqFsYJNW9Nj80ljyewPStZU4zi4y6mkJODuj4e+LdpoEOktLHqur2mphAn2KIFoyR7noK8V0eO7fy4pLt7hmnVkiZPmUEgNn2x/Svtz4+fD2ztpbPULQwCTUbyGz8mddqLJLIqB9wBwMtyMduK8g/aa/Zu1/9nLStNvNS1zRZ7vUtyLbWJbMW3Byd3zFefvYAyK8VYWpZxcdup7PtoztOJ5loeqafBFfW1xKIo02QcnkuPvADv6fjX1l4H04fDX4QS6rc/uNd8WEaVplt0a3tj80sp/2mQEe2R618n/Bb4aL4q8X6ZK11Hqd3NMHlaM7kj9Qff/69e2/Ef4mR618ZNOsbe4U6D4ej/s62UH5WlYHzHHqSRjPoB7V1YfBxpPmlqzOda8DoviHr1rolrDtlbz3cEKnt0H6V8hRa/crq0+oJM63Ekzybgeclia9j8a2+v+M/EscenWU8kNuSTKRtQDp1PFZXgf4B3Gqzi41S8jhtY5XWSKE5c7WIxntzXoWRwPU9m+Af7SPij7A+l3kf9r6aI9jpeANGB6ZYc13XjH4RfBP4xrjUvD0PhvV3HN7oeLdsnHVAPLb8Vz71xcWh2mi2qW1jClvbxqNqqvf/ABqleaqbIb/M4ABGO59KTiuhD1OF+Kn/AATf12zsp9T+Hut23jCzQZNhJiC8T6AnY/4HPtRX018ENau4JR517LGk7YYlvlXPTilrhqNxlYjlPyFHJH1pZCDIcDAoT7wpO34mtjI9t/Y2hV/j7obseY4Lp1+vkOP6/pX6U+DbxLvwlpkobextIgT7gAH9RX5wfsTgH4/aTkZ/0S6/9FGv0J+HHHhhR2EkgA9P3jVvDQo6S5kSOH5jjAzWnpsSfY48NsdvmyemK52b5ryTPOB3rW0ti2lKSSTsbk/7xrS4zwj9sTxWfD/hnw7LtMh/ty3l2oeWWNt/H/fI/Oug+L/wgufid4RvPixrGtPq+p6zpcepjSxCFtrGxfayxZYliQCPTJB4rzL9vD/kAeDl7HUWyPX92K+iJpXk/YbjmZ2aVtGsYzITlivyjGfTHas6vvU2metl8nGaaPzz8GWuuaN8VLC08BXM9prM0qWsapJlXZztC88fxV9SaB8L7fwXdR6df2do2vW5Z7qWNvOCy/7LHsBwK+d/gsB/wumx46Xlsw9j50fNfXupMX+IOuFiWP2mTk/WufDt+zTDGJc7SMi8YJGSSdrZAJ4H5Vzng+aPSJvETXimG3N350bMpxtMaZI9t2a6C0/eapEr/MoB4PI61m60A5nVhuX7RAuD0wXGR9K6zzzU1mPQBDO2u2uqXcHl4jg0qcRMzHIBLblzg4PU9O/Q+bS3Ok6teG2aC/hfezQNf3CIpUfMBJJk4YYI4LBiwPykHPb+NyRMB2Kf41w9tGrySBlDAI2ARnHFS2Q1Y9T8LpHZ6nFDpEv2uLL8JcrO23ClAdv3TztzznHY5AKofCdjb3ls0RMTF8ZTg0tcNX4ibs//2Q=="/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http://a.abcnews.go.com/images/Archives/abc_archive_NTBB8173A_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962400"/>
            <a:ext cx="4343400" cy="244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505200"/>
          </a:xfrm>
        </p:spPr>
        <p:txBody>
          <a:bodyPr/>
          <a:lstStyle/>
          <a:p>
            <a:r>
              <a:rPr lang="en-US" dirty="0" smtClean="0"/>
              <a:t>10. I am writing a report about the Titanic. I have found a copy of a newspaper article  in the textbook that I was using. Is the textbook a primary or secondary source?</a:t>
            </a:r>
            <a:endParaRPr lang="en-US" dirty="0"/>
          </a:p>
        </p:txBody>
      </p:sp>
      <p:pic>
        <p:nvPicPr>
          <p:cNvPr id="21506" name="Picture 2" descr="http://www.cartridgesave.co.uk/news/uploads/tita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24250"/>
            <a:ext cx="47625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25562"/>
          </a:xfrm>
        </p:spPr>
        <p:txBody>
          <a:bodyPr/>
          <a:lstStyle/>
          <a:p>
            <a:pPr algn="ctr"/>
            <a:r>
              <a:rPr lang="en-US" u="sng" dirty="0" smtClean="0"/>
              <a:t>Primary Sources: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305800" cy="495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If you have ever looked at a picture of one of your ancestors, or if you have heard a speech from Dr. Marin Luther King Jr., you have some experience using primary sources.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A </a:t>
            </a:r>
            <a:r>
              <a:rPr lang="en-US" sz="2400" b="1" dirty="0" smtClean="0">
                <a:solidFill>
                  <a:schemeClr val="tx1"/>
                </a:solidFill>
              </a:rPr>
              <a:t>primary source is a piece of information about a historical event or period in which the creator of the source was an actual participant in, or someone living at the same time, of the historical event/movement.</a:t>
            </a: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The </a:t>
            </a:r>
            <a:r>
              <a:rPr lang="en-US" sz="2400" b="1" i="1" dirty="0" smtClean="0">
                <a:solidFill>
                  <a:schemeClr val="tx1"/>
                </a:solidFill>
              </a:rPr>
              <a:t>basic rule is that primary sources were </a:t>
            </a:r>
            <a:r>
              <a:rPr lang="en-US" sz="2400" b="1" i="1" dirty="0" smtClean="0">
                <a:solidFill>
                  <a:schemeClr val="tx1"/>
                </a:solidFill>
              </a:rPr>
              <a:t>created </a:t>
            </a:r>
            <a:r>
              <a:rPr lang="en-US" sz="2400" b="1" i="1" dirty="0" smtClean="0">
                <a:solidFill>
                  <a:schemeClr val="tx1"/>
                </a:solidFill>
              </a:rPr>
              <a:t>during the historical time period you are studying.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25562"/>
          </a:xfrm>
        </p:spPr>
        <p:txBody>
          <a:bodyPr/>
          <a:lstStyle/>
          <a:p>
            <a:r>
              <a:rPr lang="en-US" dirty="0" smtClean="0"/>
              <a:t>Types of Primary Sources: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124561"/>
          <a:ext cx="7543800" cy="573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8871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Written: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Oral </a:t>
                      </a:r>
                      <a:r>
                        <a:rPr lang="en-US" sz="2400" baseline="0" dirty="0" smtClean="0"/>
                        <a:t>(spoken):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Visual: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Electronic:</a:t>
                      </a:r>
                      <a:endParaRPr lang="en-US" sz="2400" dirty="0"/>
                    </a:p>
                  </a:txBody>
                  <a:tcPr/>
                </a:tc>
              </a:tr>
              <a:tr h="327848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Books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Journals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Letters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Diaries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Public records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Newspapers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Eye witness accounts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Government</a:t>
                      </a:r>
                      <a:r>
                        <a:rPr lang="en-US" sz="2400" baseline="0" dirty="0" smtClean="0"/>
                        <a:t> documents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Laws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Poems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Speeches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Oral histories (history</a:t>
                      </a:r>
                      <a:r>
                        <a:rPr lang="en-US" sz="2400" baseline="0" dirty="0" smtClean="0"/>
                        <a:t> told through story telling)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Music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Interviews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Legends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Recordings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Sculptures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Photographs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Maps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Drawings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Cartoons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Coins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Movies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Posters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Engravings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Architecture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Artifacts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Fax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Email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Databases</a:t>
                      </a:r>
                      <a:r>
                        <a:rPr lang="en-US" sz="2400" baseline="0" dirty="0" smtClean="0"/>
                        <a:t> (old news articles, etc.)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Secondary Sources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153400" cy="5257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 </a:t>
            </a:r>
            <a:r>
              <a:rPr lang="en-US" sz="2400" b="1" dirty="0" smtClean="0">
                <a:solidFill>
                  <a:schemeClr val="tx1"/>
                </a:solidFill>
              </a:rPr>
              <a:t>secondary source is a source that was not created by someone who participated during the historical era or time period.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They are usually created by historians, but are based on the historian’s interpretation of primary sources. </a:t>
            </a:r>
            <a:r>
              <a:rPr lang="en-US" sz="2400" dirty="0" smtClean="0">
                <a:solidFill>
                  <a:schemeClr val="tx1"/>
                </a:solidFill>
              </a:rPr>
              <a:t>Historians look at primary sources and make inferences about the people who lived at the time when that source was created.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Secondary sources are usually written decades, if not centuries, after the event occurred.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Secondary Sources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53833"/>
              </p:ext>
            </p:extLst>
          </p:nvPr>
        </p:nvGraphicFramePr>
        <p:xfrm>
          <a:off x="381000" y="1219200"/>
          <a:ext cx="8229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5524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Written: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Oral: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Visual: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Electronic:</a:t>
                      </a:r>
                      <a:endParaRPr lang="en-US" sz="2800" dirty="0"/>
                    </a:p>
                  </a:txBody>
                  <a:tcPr/>
                </a:tc>
              </a:tr>
              <a:tr h="409295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Textbooks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Encyclopedias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Biographies</a:t>
                      </a:r>
                      <a:r>
                        <a:rPr lang="en-US" sz="2800" baseline="0" dirty="0" smtClean="0"/>
                        <a:t> written after the life of someone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A lecture from a history teacher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Pod</a:t>
                      </a:r>
                      <a:r>
                        <a:rPr lang="en-US" sz="2800" baseline="0" dirty="0" smtClean="0"/>
                        <a:t> casts or radio segments about history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Documentary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Artwork about a historical</a:t>
                      </a:r>
                      <a:r>
                        <a:rPr lang="en-US" sz="2800" baseline="0" dirty="0" smtClean="0"/>
                        <a:t> time period completed after the time period.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Wikipedia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Websites</a:t>
                      </a:r>
                      <a:r>
                        <a:rPr lang="en-US" sz="2800" baseline="0" dirty="0" smtClean="0"/>
                        <a:t> that summarize/discuss history.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which? Primary or Secondary?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41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The </a:t>
            </a:r>
            <a:r>
              <a:rPr lang="en-US" sz="3200" b="1" dirty="0" smtClean="0">
                <a:solidFill>
                  <a:schemeClr val="tx1"/>
                </a:solidFill>
              </a:rPr>
              <a:t>most important thing to ask is- when was the source made?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If the source was made during the same time period which you are studying, then it is most likely a primary source.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If the source was made after the event, then it is most likely a secondary source.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Do Now:</a:t>
            </a:r>
            <a:r>
              <a:rPr lang="en-US" dirty="0" smtClean="0"/>
              <a:t> Leonardo </a:t>
            </a:r>
            <a:r>
              <a:rPr lang="en-US" dirty="0" err="1" smtClean="0"/>
              <a:t>Da</a:t>
            </a:r>
            <a:r>
              <a:rPr lang="en-US" dirty="0" smtClean="0"/>
              <a:t> Vinci’s painting of the Last Supper, which shows Jesus’ last night before crucifixion. </a:t>
            </a:r>
            <a:r>
              <a:rPr lang="en-US" b="1" dirty="0" smtClean="0"/>
              <a:t>Is this painting a primary or secondary source?</a:t>
            </a:r>
            <a:endParaRPr lang="en-US" b="1" dirty="0"/>
          </a:p>
        </p:txBody>
      </p:sp>
      <p:pic>
        <p:nvPicPr>
          <p:cNvPr id="1026" name="Picture 2" descr="http://www.jaydax.co.uk/lastsupper/lastsuppertongerlocopy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6777163" cy="3733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0" y="1600200"/>
            <a:ext cx="205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were studying Jesus’ life?</a:t>
            </a:r>
          </a:p>
          <a:p>
            <a:endParaRPr lang="en-US" sz="2400" dirty="0" smtClean="0"/>
          </a:p>
          <a:p>
            <a:r>
              <a:rPr lang="en-US" sz="2400" dirty="0" smtClean="0"/>
              <a:t>If you were studying the Renaissance period and art from that time?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2"/>
          </a:xfrm>
        </p:spPr>
        <p:txBody>
          <a:bodyPr/>
          <a:lstStyle/>
          <a:p>
            <a:r>
              <a:rPr lang="en-US" dirty="0" smtClean="0"/>
              <a:t>Other things to consider…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10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An exact copy of a source is considered to be a primary source</a:t>
            </a:r>
            <a:r>
              <a:rPr lang="en-US" sz="2800" dirty="0" smtClean="0">
                <a:solidFill>
                  <a:schemeClr val="tx1"/>
                </a:solidFill>
              </a:rPr>
              <a:t>. For example, a copy of the Constitution is still a primary source.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There can be several primary sources within a secondary source</a:t>
            </a:r>
            <a:r>
              <a:rPr lang="en-US" sz="2800" dirty="0" smtClean="0">
                <a:solidFill>
                  <a:schemeClr val="tx1"/>
                </a:solidFill>
              </a:rPr>
              <a:t>. For example, your history textbook is filled with quotes from people in the past, and photographs.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1130</TotalTime>
  <Words>703</Words>
  <Application>Microsoft Office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Air</vt:lpstr>
      <vt:lpstr>Primary and Secondary Sources</vt:lpstr>
      <vt:lpstr>Why do we use primary and secondary sources?</vt:lpstr>
      <vt:lpstr>Primary Sources:</vt:lpstr>
      <vt:lpstr>Types of Primary Sources:</vt:lpstr>
      <vt:lpstr>Secondary Sources</vt:lpstr>
      <vt:lpstr>Types of Secondary Sources</vt:lpstr>
      <vt:lpstr>Which is which? Primary or Secondary?</vt:lpstr>
      <vt:lpstr>Do Now: Leonardo Da Vinci’s painting of the Last Supper, which shows Jesus’ last night before crucifixion. Is this painting a primary or secondary source?</vt:lpstr>
      <vt:lpstr>Other things to consider…</vt:lpstr>
      <vt:lpstr>Primary vs. Secondary Source Quiz</vt:lpstr>
      <vt:lpstr>1. True or False  Hollywood videos based on historical people or events, like “Hotel Rwanda,” are primary sources. </vt:lpstr>
      <vt:lpstr>2. True or False  If someone lived during the time period, but didn’t participate in the historical event, their account (writings) is still considered a secondary source. For example, you are all secondary source witnesses to the presidency of Barack Obama, since you don’t know him personally.</vt:lpstr>
      <vt:lpstr>3. True or False  An exact copy of a primary source is still a primary source.</vt:lpstr>
      <vt:lpstr>4. True or False  A letter written during the time period you are studying is a secondary source. </vt:lpstr>
      <vt:lpstr>5. True or False  Video footage of the president’s speech is a primary source.</vt:lpstr>
      <vt:lpstr>6. True or False  Emails are primary sources if a historian writes them about a time period they are studying.</vt:lpstr>
      <vt:lpstr>7. True or False  A replica of an artifact is a secondary source.</vt:lpstr>
      <vt:lpstr>8. True or False  Primary sources give historians information about a specific time in history.</vt:lpstr>
      <vt:lpstr>For #9-10, write whether the example is primary or secondary, and explain your answer.</vt:lpstr>
      <vt:lpstr>9. I am writing a biography on Nelson Mandela (First Black president of South Africa from 1994-1999). I have found an interview on the internet in which he discusses his time in prison. Is this interview a primary or secondary source? Why? Nelson Mandela Interview ABC</vt:lpstr>
      <vt:lpstr>10. I am writing a report about the Titanic. I have found a copy of a newspaper article  in the textbook that I was using. Is the textbook a primary or secondary source?</vt:lpstr>
    </vt:vector>
  </TitlesOfParts>
  <Company>Aurora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and Secondary Sources</dc:title>
  <dc:creator>Andrea Hite</dc:creator>
  <cp:lastModifiedBy>Andrea Hite</cp:lastModifiedBy>
  <cp:revision>15</cp:revision>
  <dcterms:created xsi:type="dcterms:W3CDTF">2012-08-12T18:55:32Z</dcterms:created>
  <dcterms:modified xsi:type="dcterms:W3CDTF">2015-08-12T15:19:40Z</dcterms:modified>
</cp:coreProperties>
</file>